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82" r:id="rId2"/>
    <p:sldId id="256" r:id="rId3"/>
    <p:sldId id="257" r:id="rId4"/>
    <p:sldId id="273" r:id="rId5"/>
    <p:sldId id="271" r:id="rId6"/>
    <p:sldId id="275" r:id="rId7"/>
    <p:sldId id="274" r:id="rId8"/>
    <p:sldId id="288" r:id="rId9"/>
    <p:sldId id="289" r:id="rId10"/>
    <p:sldId id="267" r:id="rId11"/>
    <p:sldId id="301" r:id="rId12"/>
    <p:sldId id="290" r:id="rId13"/>
    <p:sldId id="291" r:id="rId14"/>
    <p:sldId id="292" r:id="rId15"/>
    <p:sldId id="293" r:id="rId16"/>
    <p:sldId id="269" r:id="rId17"/>
    <p:sldId id="264" r:id="rId18"/>
    <p:sldId id="272" r:id="rId19"/>
    <p:sldId id="300" r:id="rId20"/>
    <p:sldId id="260" r:id="rId21"/>
    <p:sldId id="258" r:id="rId22"/>
    <p:sldId id="302" r:id="rId23"/>
    <p:sldId id="281" r:id="rId24"/>
    <p:sldId id="304" r:id="rId25"/>
    <p:sldId id="284" r:id="rId26"/>
    <p:sldId id="286" r:id="rId27"/>
    <p:sldId id="287" r:id="rId28"/>
    <p:sldId id="299" r:id="rId29"/>
    <p:sldId id="285" r:id="rId30"/>
    <p:sldId id="283" r:id="rId31"/>
    <p:sldId id="261" r:id="rId32"/>
    <p:sldId id="303" r:id="rId33"/>
    <p:sldId id="262" r:id="rId34"/>
    <p:sldId id="298" r:id="rId35"/>
    <p:sldId id="280" r:id="rId36"/>
    <p:sldId id="296" r:id="rId37"/>
    <p:sldId id="268" r:id="rId38"/>
    <p:sldId id="295" r:id="rId39"/>
    <p:sldId id="3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7"/>
    <p:restoredTop sz="88804"/>
  </p:normalViewPr>
  <p:slideViewPr>
    <p:cSldViewPr snapToGrid="0" snapToObjects="1">
      <p:cViewPr varScale="1">
        <p:scale>
          <a:sx n="99" d="100"/>
          <a:sy n="99" d="100"/>
        </p:scale>
        <p:origin x="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9560B-BF72-2841-ACB5-FA0FCF6F9B92}" type="datetimeFigureOut">
              <a:rPr lang="en-US" smtClean="0"/>
              <a:t>8/27/22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8A6CE-9622-9D4F-91AB-915D330E010B}" type="slidenum">
              <a:rPr lang="en-US" smtClean="0"/>
              <a:t>‹#›</a:t>
            </a:fld>
            <a:endParaRPr lang="en-US"/>
          </a:p>
        </p:txBody>
      </p:sp>
    </p:spTree>
    <p:extLst>
      <p:ext uri="{BB962C8B-B14F-4D97-AF65-F5344CB8AC3E}">
        <p14:creationId xmlns:p14="http://schemas.microsoft.com/office/powerpoint/2010/main" val="23889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hajournals.org/doi/10.1161/JAHA.115.00266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amanetwork-com.ezproxy.lib.utah.edu/journals/jamainternalmedicine/article-abstract/1690004#ref-iic12014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ubmed.ncbi.nlm.nih.gov/3357373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witter.com/ebtapper/status/1363237759192870913"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linicaltrials.gov/ct2/show/NCT04481919"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a:t>
            </a:fld>
            <a:endParaRPr lang="en-US"/>
          </a:p>
        </p:txBody>
      </p:sp>
    </p:spTree>
    <p:extLst>
      <p:ext uri="{BB962C8B-B14F-4D97-AF65-F5344CB8AC3E}">
        <p14:creationId xmlns:p14="http://schemas.microsoft.com/office/powerpoint/2010/main" val="24244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Differences between ESRD, Cirrhosis, and CHF (either </a:t>
            </a:r>
            <a:r>
              <a:rPr lang="en-US" dirty="0" err="1"/>
              <a:t>HFrEF</a:t>
            </a:r>
            <a:r>
              <a:rPr lang="en-US" dirty="0"/>
              <a:t>, </a:t>
            </a:r>
            <a:r>
              <a:rPr lang="en-US" dirty="0" err="1"/>
              <a:t>HFpEF</a:t>
            </a:r>
            <a:r>
              <a:rPr lang="en-US" dirty="0"/>
              <a:t>, or R Heart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mn-ea"/>
                <a:cs typeface="+mn-cs"/>
              </a:rPr>
              <a:t>High creatinine does signify it will be a more complex diuresis”. With a relatively normal creatinine, drinking fluids will never lead to hypovolemia – a key point for this talk, as we will focus on the reverse case </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“Low Na on admission is a </a:t>
            </a:r>
            <a:r>
              <a:rPr lang="en-US" sz="1200" b="0" i="0" u="none" strike="noStrike" kern="1200" dirty="0">
                <a:solidFill>
                  <a:schemeClr val="tx1"/>
                </a:solidFill>
                <a:effectLst/>
                <a:latin typeface="+mn-lt"/>
                <a:ea typeface="+mn-ea"/>
                <a:cs typeface="+mn-cs"/>
                <a:hlinkClick r:id="rId3"/>
              </a:rPr>
              <a:t>predictor of both all-cause mortality</a:t>
            </a:r>
            <a:r>
              <a:rPr lang="en-US" sz="1200" b="0" i="0" kern="1200" dirty="0">
                <a:solidFill>
                  <a:schemeClr val="tx1"/>
                </a:solidFill>
                <a:effectLst/>
                <a:latin typeface="+mn-lt"/>
                <a:ea typeface="+mn-ea"/>
                <a:cs typeface="+mn-cs"/>
              </a:rPr>
              <a:t> and cardiovascular mortality for patients admitted with a heart failure exacerbation</a:t>
            </a:r>
          </a:p>
          <a:p>
            <a:r>
              <a:rPr lang="en-US" sz="1200" b="0" i="0" kern="1200" dirty="0">
                <a:solidFill>
                  <a:schemeClr val="tx1"/>
                </a:solidFill>
                <a:effectLst/>
                <a:latin typeface="+mn-lt"/>
                <a:ea typeface="+mn-ea"/>
                <a:cs typeface="+mn-cs"/>
              </a:rPr>
              <a:t>A drop in sodium levels of &gt;3 </a:t>
            </a:r>
            <a:r>
              <a:rPr lang="en-US" sz="1200" b="0" i="0" kern="1200" dirty="0" err="1">
                <a:solidFill>
                  <a:schemeClr val="tx1"/>
                </a:solidFill>
                <a:effectLst/>
                <a:latin typeface="+mn-lt"/>
                <a:ea typeface="+mn-ea"/>
                <a:cs typeface="+mn-cs"/>
              </a:rPr>
              <a:t>mEq</a:t>
            </a:r>
            <a:r>
              <a:rPr lang="en-US" sz="1200" b="0" i="0" kern="1200" dirty="0">
                <a:solidFill>
                  <a:schemeClr val="tx1"/>
                </a:solidFill>
                <a:effectLst/>
                <a:latin typeface="+mn-lt"/>
                <a:ea typeface="+mn-ea"/>
                <a:cs typeface="+mn-cs"/>
              </a:rPr>
              <a:t>/L was associated with increased mortality. Risk of death was particularly  worse for Na &lt;125 in heart failure exacerbations”</a:t>
            </a:r>
          </a:p>
          <a:p>
            <a:endParaRPr lang="en-US" sz="1200" b="0" i="0" kern="1200" dirty="0">
              <a:solidFill>
                <a:schemeClr val="tx1"/>
              </a:solidFill>
              <a:effectLst/>
              <a:latin typeface="+mn-lt"/>
              <a:ea typeface="+mn-ea"/>
              <a:cs typeface="+mn-cs"/>
            </a:endParaRPr>
          </a:p>
          <a:p>
            <a:r>
              <a:rPr lang="en-US" dirty="0"/>
              <a:t>Congestion is not caused by excess fluid intake</a:t>
            </a:r>
          </a:p>
          <a:p>
            <a:pPr lvl="1"/>
            <a:r>
              <a:rPr lang="en-US" dirty="0"/>
              <a:t>Congestion is caused by excess Na retention</a:t>
            </a:r>
          </a:p>
          <a:p>
            <a:r>
              <a:rPr lang="en-US" dirty="0"/>
              <a:t>Congestion is not solved by fluid output</a:t>
            </a:r>
          </a:p>
          <a:p>
            <a:pPr lvl="1"/>
            <a:r>
              <a:rPr lang="en-US" dirty="0"/>
              <a:t>Congestion is solved by natriuresis</a:t>
            </a:r>
          </a:p>
          <a:p>
            <a:r>
              <a:rPr lang="en-US" dirty="0"/>
              <a:t>Does fluid output temporize? </a:t>
            </a:r>
          </a:p>
          <a:p>
            <a:pPr lvl="1"/>
            <a:r>
              <a:rPr lang="en-US" dirty="0"/>
              <a:t>Not sure…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10</a:t>
            </a:fld>
            <a:endParaRPr lang="en-US"/>
          </a:p>
        </p:txBody>
      </p:sp>
    </p:spTree>
    <p:extLst>
      <p:ext uri="{BB962C8B-B14F-4D97-AF65-F5344CB8AC3E}">
        <p14:creationId xmlns:p14="http://schemas.microsoft.com/office/powerpoint/2010/main" val="202494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cjasn.asnjournals.org</a:t>
            </a:r>
            <a:r>
              <a:rPr lang="en-US" dirty="0"/>
              <a:t>/content/14/8/1248#sec-4 CJASN 14: 1248–1257, 2019. </a:t>
            </a:r>
            <a:r>
              <a:rPr lang="en-US" dirty="0" err="1"/>
              <a:t>doi</a:t>
            </a:r>
            <a:r>
              <a:rPr lang="en-US" dirty="0"/>
              <a:t>: https://</a:t>
            </a:r>
            <a:r>
              <a:rPr lang="en-US" dirty="0" err="1"/>
              <a:t>doi.org</a:t>
            </a:r>
            <a:r>
              <a:rPr lang="en-US" dirty="0"/>
              <a:t>/10.2215/CJN.09630818. </a:t>
            </a:r>
          </a:p>
          <a:p>
            <a:endParaRPr lang="en-US" dirty="0"/>
          </a:p>
          <a:p>
            <a:r>
              <a:rPr lang="en-US" dirty="0"/>
              <a:t>Furosemide is </a:t>
            </a:r>
            <a:r>
              <a:rPr lang="en-US" dirty="0" err="1"/>
              <a:t>secreated</a:t>
            </a:r>
            <a:r>
              <a:rPr lang="en-US" dirty="0"/>
              <a:t> in tubule lumen (not filtered due to being protein bound). </a:t>
            </a:r>
          </a:p>
          <a:p>
            <a:r>
              <a:rPr lang="en-US" dirty="0"/>
              <a:t>This process is inhibited by NSAIDs</a:t>
            </a:r>
          </a:p>
        </p:txBody>
      </p:sp>
      <p:sp>
        <p:nvSpPr>
          <p:cNvPr id="4" name="Slide Number Placeholder 3"/>
          <p:cNvSpPr>
            <a:spLocks noGrp="1"/>
          </p:cNvSpPr>
          <p:nvPr>
            <p:ph type="sldNum" sz="quarter" idx="5"/>
          </p:nvPr>
        </p:nvSpPr>
        <p:spPr/>
        <p:txBody>
          <a:bodyPr/>
          <a:lstStyle/>
          <a:p>
            <a:fld id="{02F8A6CE-9622-9D4F-91AB-915D330E010B}" type="slidenum">
              <a:rPr lang="en-US" smtClean="0"/>
              <a:t>13</a:t>
            </a:fld>
            <a:endParaRPr lang="en-US"/>
          </a:p>
        </p:txBody>
      </p:sp>
    </p:spTree>
    <p:extLst>
      <p:ext uri="{BB962C8B-B14F-4D97-AF65-F5344CB8AC3E}">
        <p14:creationId xmlns:p14="http://schemas.microsoft.com/office/powerpoint/2010/main" val="416162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Sangla</a:t>
            </a:r>
            <a:r>
              <a:rPr lang="en-US" dirty="0"/>
              <a:t>, F., Marti, P. E., </a:t>
            </a:r>
            <a:r>
              <a:rPr lang="en-US" dirty="0" err="1"/>
              <a:t>Verissimo</a:t>
            </a:r>
            <a:r>
              <a:rPr lang="en-US" dirty="0"/>
              <a:t>, T., Pugin, J., de </a:t>
            </a:r>
            <a:r>
              <a:rPr lang="en-US" dirty="0" err="1"/>
              <a:t>Seigneux</a:t>
            </a:r>
            <a:r>
              <a:rPr lang="en-US" dirty="0"/>
              <a:t>, S., &amp; </a:t>
            </a:r>
            <a:r>
              <a:rPr lang="en-US" dirty="0" err="1"/>
              <a:t>Legouis</a:t>
            </a:r>
            <a:r>
              <a:rPr lang="en-US" dirty="0"/>
              <a:t>, D. (2020). Measured and Estimated Glomerular Filtration Rate in the ICU: A Prospective Study. </a:t>
            </a:r>
            <a:r>
              <a:rPr lang="en-US" i="1" dirty="0"/>
              <a:t>Critical Care Medicine</a:t>
            </a:r>
            <a:r>
              <a:rPr lang="en-US" dirty="0"/>
              <a:t>, </a:t>
            </a:r>
            <a:r>
              <a:rPr lang="en-US" i="1" dirty="0"/>
              <a:t>48</a:t>
            </a:r>
            <a:r>
              <a:rPr lang="en-US" dirty="0"/>
              <a:t>(12), e1232-e1241.</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14</a:t>
            </a:fld>
            <a:endParaRPr lang="en-US"/>
          </a:p>
        </p:txBody>
      </p:sp>
    </p:spTree>
    <p:extLst>
      <p:ext uri="{BB962C8B-B14F-4D97-AF65-F5344CB8AC3E}">
        <p14:creationId xmlns:p14="http://schemas.microsoft.com/office/powerpoint/2010/main" val="100668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15</a:t>
            </a:fld>
            <a:endParaRPr lang="en-US"/>
          </a:p>
        </p:txBody>
      </p:sp>
    </p:spTree>
    <p:extLst>
      <p:ext uri="{BB962C8B-B14F-4D97-AF65-F5344CB8AC3E}">
        <p14:creationId xmlns:p14="http://schemas.microsoft.com/office/powerpoint/2010/main" val="53702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latin typeface="Arial Unicode MS"/>
                <a:ea typeface="Arial Unicode MS"/>
              </a:rPr>
              <a:t>Figure 3. Temporal Changes in Mean Left Ventricular Filling Pressure, Calf Venous Capacitance, and Total Urine Output after Intravenous Furosemide. The decrease in left ventricular filling pressure within the first 15 minutes is accompanied by a simultaneous increase in calf venous capacitance, during which there was insignificant urine output. At one hour there was, in addition, a significant volume diuresis that may further have reduced intravascular volume.</a:t>
            </a:r>
            <a:endParaRPr lang="en-US"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spc="-1" dirty="0">
              <a:solidFill>
                <a:srgbClr val="FFFFFF"/>
              </a:solidFill>
              <a:latin typeface="Arial"/>
            </a:endParaRP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16</a:t>
            </a:fld>
            <a:endParaRPr lang="en-US"/>
          </a:p>
        </p:txBody>
      </p:sp>
    </p:spTree>
    <p:extLst>
      <p:ext uri="{BB962C8B-B14F-4D97-AF65-F5344CB8AC3E}">
        <p14:creationId xmlns:p14="http://schemas.microsoft.com/office/powerpoint/2010/main" val="300969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journals.sagepub.com</a:t>
            </a:r>
            <a:r>
              <a:rPr lang="en-US" dirty="0"/>
              <a:t>/</a:t>
            </a:r>
            <a:r>
              <a:rPr lang="en-US" dirty="0" err="1"/>
              <a:t>doi</a:t>
            </a:r>
            <a:r>
              <a:rPr lang="en-US" dirty="0"/>
              <a:t>/10.1177/00369330740190S108</a:t>
            </a:r>
          </a:p>
          <a:p>
            <a:endParaRPr lang="en-US" dirty="0"/>
          </a:p>
          <a:p>
            <a:r>
              <a:rPr lang="en-US" dirty="0"/>
              <a:t>“In the Yale Diuretic </a:t>
            </a:r>
            <a:r>
              <a:rPr lang="en-US" dirty="0" err="1"/>
              <a:t>Protoco</a:t>
            </a:r>
            <a:r>
              <a:rPr lang="en-US" dirty="0"/>
              <a:t> (JACC 2021)l:  used primarily in folks with diuretic resistance. </a:t>
            </a:r>
            <a:r>
              <a:rPr lang="en-US" sz="1200" b="0" i="0" kern="1200" dirty="0">
                <a:solidFill>
                  <a:schemeClr val="tx1"/>
                </a:solidFill>
                <a:effectLst/>
                <a:latin typeface="+mn-lt"/>
                <a:ea typeface="+mn-ea"/>
                <a:cs typeface="+mn-cs"/>
              </a:rPr>
              <a:t>The protocol was automated, nurse-driven, and called for administration of 2 to 12.5 mg IV bumetanide up to 3 times daily. With initiation of the YDP, diuretic dosing was rapidly escalated toward a peak of 1,500 mg IV furosemide equivalents per day that was reached in the first 2 days of the protocol in 86% of patients. In 84% of cases, the YDP was terminated for satisfactory reasons (i.e., discharge, euvolemia, addition of thiazide diuretic, and transition to standing dose 12.5 mg bumetanide 3 times daily). The remaining 16% of patients had the YDP terminated for unfavorable reasons (e.g., worsening renal function); yet, the risk of electrolyte abnormalities, hypotension, and worsening renal function were similar pre- and post-initiation of YDP.”</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17</a:t>
            </a:fld>
            <a:endParaRPr lang="en-US"/>
          </a:p>
        </p:txBody>
      </p:sp>
    </p:spTree>
    <p:extLst>
      <p:ext uri="{BB962C8B-B14F-4D97-AF65-F5344CB8AC3E}">
        <p14:creationId xmlns:p14="http://schemas.microsoft.com/office/powerpoint/2010/main" val="2494115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The recommendations for dietary salt intake in patients with heart failure vary from “moderate sodium restriction” to less than 2 to 4 g/d, frequently with fluid restriction to less than 2 L/d.</a:t>
            </a:r>
            <a:r>
              <a:rPr lang="en-US" sz="1200" b="0" i="0" u="none" strike="noStrike" kern="1200" baseline="30000" dirty="0">
                <a:solidFill>
                  <a:schemeClr val="tx1"/>
                </a:solidFill>
                <a:effectLst/>
                <a:latin typeface="+mn-lt"/>
                <a:ea typeface="+mn-ea"/>
                <a:cs typeface="+mn-cs"/>
                <a:hlinkClick r:id="rId3"/>
              </a:rPr>
              <a:t>4</a:t>
            </a:r>
            <a:r>
              <a:rPr lang="en-US" sz="1200" b="0" i="0" kern="1200" dirty="0">
                <a:solidFill>
                  <a:schemeClr val="tx1"/>
                </a:solidFill>
                <a:effectLst/>
                <a:latin typeface="+mn-lt"/>
                <a:ea typeface="+mn-ea"/>
                <a:cs typeface="+mn-cs"/>
              </a:rPr>
              <a:t> These levels are paradoxically frequently greater than the 1500 mg/d of salt recommendation of the American Heart Association and the Institute of Medicine for the general population, but less than the salt intake in the general population, and are mostly based on expert consensus rather than as a result of multiple randomized trials.”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in fact, may be harmful in long-term: https://</a:t>
            </a:r>
            <a:r>
              <a:rPr lang="en-US" sz="1200" b="0" i="0" kern="1200" dirty="0" err="1">
                <a:solidFill>
                  <a:schemeClr val="tx1"/>
                </a:solidFill>
                <a:effectLst/>
                <a:latin typeface="+mn-lt"/>
                <a:ea typeface="+mn-ea"/>
                <a:cs typeface="+mn-cs"/>
              </a:rPr>
              <a:t>pubmed.ncbi.nlm.nih.gov</a:t>
            </a:r>
            <a:r>
              <a:rPr lang="en-US" sz="1200" b="0" i="0" kern="1200" dirty="0">
                <a:solidFill>
                  <a:schemeClr val="tx1"/>
                </a:solidFill>
                <a:effectLst/>
                <a:latin typeface="+mn-lt"/>
                <a:ea typeface="+mn-ea"/>
                <a:cs typeface="+mn-cs"/>
              </a:rPr>
              <a:t>/26738949/ . </a:t>
            </a:r>
            <a:r>
              <a:rPr lang="en-US" sz="1200" b="0" i="0" kern="1200" dirty="0" err="1">
                <a:solidFill>
                  <a:schemeClr val="tx1"/>
                </a:solidFill>
                <a:effectLst/>
                <a:latin typeface="+mn-lt"/>
                <a:ea typeface="+mn-ea"/>
                <a:cs typeface="+mn-cs"/>
              </a:rPr>
              <a:t>Analagous</a:t>
            </a:r>
            <a:r>
              <a:rPr lang="en-US" sz="1200" b="0" i="0" kern="1200" dirty="0">
                <a:solidFill>
                  <a:schemeClr val="tx1"/>
                </a:solidFill>
                <a:effectLst/>
                <a:latin typeface="+mn-lt"/>
                <a:ea typeface="+mn-ea"/>
                <a:cs typeface="+mn-cs"/>
              </a:rPr>
              <a:t> to current age where the body’s response to perturbed physiology is the actual culprit.</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20</a:t>
            </a:fld>
            <a:endParaRPr lang="en-US"/>
          </a:p>
        </p:txBody>
      </p:sp>
    </p:spTree>
    <p:extLst>
      <p:ext uri="{BB962C8B-B14F-4D97-AF65-F5344CB8AC3E}">
        <p14:creationId xmlns:p14="http://schemas.microsoft.com/office/powerpoint/2010/main" val="33721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(3-5L daily was target in DOSE trial)</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23</a:t>
            </a:fld>
            <a:endParaRPr lang="en-US"/>
          </a:p>
        </p:txBody>
      </p:sp>
    </p:spTree>
    <p:extLst>
      <p:ext uri="{BB962C8B-B14F-4D97-AF65-F5344CB8AC3E}">
        <p14:creationId xmlns:p14="http://schemas.microsoft.com/office/powerpoint/2010/main" val="402367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“Fluid overload may be due to … increased fluid intake” – reverse is also not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 clinician orders for “strict ins and outs,” accurate data in real-world practice can be challenged by inconsistent patient compliance and the burden of collecting these data on nursing staff”</a:t>
            </a:r>
          </a:p>
          <a:p>
            <a:endParaRPr lang="en-US" dirty="0"/>
          </a:p>
          <a:p>
            <a:r>
              <a:rPr lang="en-US" dirty="0"/>
              <a:t>ASCEND-HF correlation between I/O and Kg change</a:t>
            </a:r>
          </a:p>
        </p:txBody>
      </p:sp>
      <p:sp>
        <p:nvSpPr>
          <p:cNvPr id="4" name="Slide Number Placeholder 3"/>
          <p:cNvSpPr>
            <a:spLocks noGrp="1"/>
          </p:cNvSpPr>
          <p:nvPr>
            <p:ph type="sldNum" sz="quarter" idx="5"/>
          </p:nvPr>
        </p:nvSpPr>
        <p:spPr/>
        <p:txBody>
          <a:bodyPr/>
          <a:lstStyle/>
          <a:p>
            <a:fld id="{02F8A6CE-9622-9D4F-91AB-915D330E010B}" type="slidenum">
              <a:rPr lang="en-US" smtClean="0"/>
              <a:t>25</a:t>
            </a:fld>
            <a:endParaRPr lang="en-US"/>
          </a:p>
        </p:txBody>
      </p:sp>
    </p:spTree>
    <p:extLst>
      <p:ext uri="{BB962C8B-B14F-4D97-AF65-F5344CB8AC3E}">
        <p14:creationId xmlns:p14="http://schemas.microsoft.com/office/powerpoint/2010/main" val="12076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Rao 2021</a:t>
            </a:r>
          </a:p>
        </p:txBody>
      </p:sp>
      <p:sp>
        <p:nvSpPr>
          <p:cNvPr id="4" name="Slide Number Placeholder 3"/>
          <p:cNvSpPr>
            <a:spLocks noGrp="1"/>
          </p:cNvSpPr>
          <p:nvPr>
            <p:ph type="sldNum" sz="quarter" idx="5"/>
          </p:nvPr>
        </p:nvSpPr>
        <p:spPr/>
        <p:txBody>
          <a:bodyPr/>
          <a:lstStyle/>
          <a:p>
            <a:fld id="{02F8A6CE-9622-9D4F-91AB-915D330E010B}" type="slidenum">
              <a:rPr lang="en-US" smtClean="0"/>
              <a:t>26</a:t>
            </a:fld>
            <a:endParaRPr lang="en-US"/>
          </a:p>
        </p:txBody>
      </p:sp>
    </p:spTree>
    <p:extLst>
      <p:ext uri="{BB962C8B-B14F-4D97-AF65-F5344CB8AC3E}">
        <p14:creationId xmlns:p14="http://schemas.microsoft.com/office/powerpoint/2010/main" val="157642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a:t>
            </a:fld>
            <a:endParaRPr lang="en-US"/>
          </a:p>
        </p:txBody>
      </p:sp>
    </p:spTree>
    <p:extLst>
      <p:ext uri="{BB962C8B-B14F-4D97-AF65-F5344CB8AC3E}">
        <p14:creationId xmlns:p14="http://schemas.microsoft.com/office/powerpoint/2010/main" val="299156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www.ahajournals.org</a:t>
            </a:r>
            <a:r>
              <a:rPr lang="en-US" dirty="0"/>
              <a:t>/</a:t>
            </a:r>
            <a:r>
              <a:rPr lang="en-US" dirty="0" err="1"/>
              <a:t>doi</a:t>
            </a:r>
            <a:r>
              <a:rPr lang="en-US" dirty="0"/>
              <a:t>/full/10.1161/circheartfailure.114.001377</a:t>
            </a:r>
          </a:p>
          <a:p>
            <a:endParaRPr lang="en-US" dirty="0"/>
          </a:p>
          <a:p>
            <a:r>
              <a:rPr lang="en-US" dirty="0"/>
              <a:t>Patients with </a:t>
            </a:r>
            <a:r>
              <a:rPr lang="en-US" dirty="0" err="1"/>
              <a:t>HFrEF</a:t>
            </a:r>
            <a:r>
              <a:rPr lang="en-US" dirty="0"/>
              <a:t> presenting with congestion and requiring IV diuretic. Many received spironolactone and thiazide as well.</a:t>
            </a:r>
          </a:p>
          <a:p>
            <a:r>
              <a:rPr lang="en-US" dirty="0"/>
              <a:t>Left = volume, middle = Na, right = ratio aka concentration. </a:t>
            </a:r>
          </a:p>
          <a:p>
            <a:r>
              <a:rPr lang="en-US" dirty="0"/>
              <a:t>(bottom shows that differences are attributable to de-escalating doses)</a:t>
            </a:r>
          </a:p>
          <a:p>
            <a:r>
              <a:rPr lang="en-US" sz="1200" b="0" i="0" kern="1200" dirty="0">
                <a:solidFill>
                  <a:schemeClr val="tx1"/>
                </a:solidFill>
                <a:effectLst/>
                <a:latin typeface="+mn-lt"/>
                <a:ea typeface="+mn-ea"/>
                <a:cs typeface="+mn-cs"/>
              </a:rPr>
              <a:t>urinary composition during decongestive treatment is characterized by a progressive decrease in urinary Na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 Cl</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excretion, even after correction for diuretic dose</a:t>
            </a:r>
            <a:endParaRPr lang="en-US" dirty="0"/>
          </a:p>
          <a:p>
            <a:r>
              <a:rPr lang="en-US" sz="1200" b="0" i="0" kern="1200" dirty="0">
                <a:solidFill>
                  <a:schemeClr val="tx1"/>
                </a:solidFill>
                <a:effectLst/>
                <a:latin typeface="+mn-lt"/>
                <a:ea typeface="+mn-ea"/>
                <a:cs typeface="+mn-cs"/>
              </a:rPr>
              <a:t>Urine output was substantially higher during the first (2700 mL [1900–3450 mL]) when compared with that during the second (1550 mL [1006–2075 mL]) or third (1375 mL [1200–2200 mL]) 24-hour intervals -&gt; primarily due to decrease in dosing.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=&gt; Impact = Natriuresis resistance is probably even higher than diuretic resistance, and we wouldn’t necessarily know based on I/O tracking. </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27</a:t>
            </a:fld>
            <a:endParaRPr lang="en-US"/>
          </a:p>
        </p:txBody>
      </p:sp>
    </p:spTree>
    <p:extLst>
      <p:ext uri="{BB962C8B-B14F-4D97-AF65-F5344CB8AC3E}">
        <p14:creationId xmlns:p14="http://schemas.microsoft.com/office/powerpoint/2010/main" val="1520778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Ellison, D. H. (2019). Clinical pharmacology in diuretic use. </a:t>
            </a:r>
            <a:r>
              <a:rPr lang="en-US" i="1" dirty="0"/>
              <a:t>Clinical Journal of the American Society of Nephrology</a:t>
            </a:r>
            <a:r>
              <a:rPr lang="en-US" dirty="0"/>
              <a:t>, </a:t>
            </a:r>
            <a:r>
              <a:rPr lang="en-US" i="1" dirty="0"/>
              <a:t>14</a:t>
            </a:r>
            <a:r>
              <a:rPr lang="en-US" dirty="0"/>
              <a:t>(8), 1248-1257</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“Diuretics are recommended universally to treat symptomatic ECF volume expansion, with rare exceptions, and therapeutic success is considered to be reduction in ECF. This invariably requires initial sodium and water losses, induced by diuretic doses that exceed the threshold (Figure 4). Yet the situation</a:t>
            </a:r>
          </a:p>
          <a:p>
            <a:r>
              <a:rPr lang="en-US" sz="1200" kern="1200" dirty="0">
                <a:solidFill>
                  <a:schemeClr val="tx1"/>
                </a:solidFill>
                <a:effectLst/>
                <a:latin typeface="+mn-lt"/>
                <a:ea typeface="+mn-ea"/>
                <a:cs typeface="+mn-cs"/>
              </a:rPr>
              <a:t>changes as initial treatment moves toward successful chronic treatment. At any therapeutically active dose, natriuresis wanes as ECF declines, an effect often called the “braking phenomenon” (58). This means that, at steady state, the individual returns to NaCl balance, during which urinary NaCl excretion</a:t>
            </a:r>
          </a:p>
          <a:p>
            <a:r>
              <a:rPr lang="en-US" sz="1200" kern="1200" dirty="0">
                <a:solidFill>
                  <a:schemeClr val="tx1"/>
                </a:solidFill>
                <a:effectLst/>
                <a:latin typeface="+mn-lt"/>
                <a:ea typeface="+mn-ea"/>
                <a:cs typeface="+mn-cs"/>
              </a:rPr>
              <a:t>is equal to dietary NaCl intake once again. This occurs, however, at a lower ECF volume than before treatment.”</a:t>
            </a:r>
          </a:p>
          <a:p>
            <a:endParaRPr lang="en-US" dirty="0"/>
          </a:p>
          <a:p>
            <a:r>
              <a:rPr lang="en-US" dirty="0"/>
              <a:t>2gm of 24h intake = 2 gm 24h output once at equilibrium</a:t>
            </a:r>
          </a:p>
          <a:p>
            <a:endParaRPr lang="en-US" dirty="0"/>
          </a:p>
          <a:p>
            <a:r>
              <a:rPr lang="en-US" dirty="0"/>
              <a:t>If you start diuretics -&gt; NaCl excretion will eventually equilibrate with NaCl intake, but at a lower ECF volume. This decrease is caused the breaking phenomenon. This starts to occur immediately, and explains why the </a:t>
            </a:r>
            <a:r>
              <a:rPr lang="en-US" dirty="0" err="1"/>
              <a:t>U_Na</a:t>
            </a:r>
            <a:r>
              <a:rPr lang="en-US" dirty="0"/>
              <a:t> concentration decreases as you go on. This is mediated by the sympathetic nervous system (e.g. RAAS), and is maladaptive if it occurs before euvolemia has been restored.</a:t>
            </a:r>
          </a:p>
        </p:txBody>
      </p:sp>
      <p:sp>
        <p:nvSpPr>
          <p:cNvPr id="4" name="Slide Number Placeholder 3"/>
          <p:cNvSpPr>
            <a:spLocks noGrp="1"/>
          </p:cNvSpPr>
          <p:nvPr>
            <p:ph type="sldNum" sz="quarter" idx="5"/>
          </p:nvPr>
        </p:nvSpPr>
        <p:spPr/>
        <p:txBody>
          <a:bodyPr/>
          <a:lstStyle/>
          <a:p>
            <a:fld id="{02F8A6CE-9622-9D4F-91AB-915D330E010B}" type="slidenum">
              <a:rPr lang="en-US" smtClean="0"/>
              <a:t>28</a:t>
            </a:fld>
            <a:endParaRPr lang="en-US"/>
          </a:p>
        </p:txBody>
      </p:sp>
    </p:spTree>
    <p:extLst>
      <p:ext uri="{BB962C8B-B14F-4D97-AF65-F5344CB8AC3E}">
        <p14:creationId xmlns:p14="http://schemas.microsoft.com/office/powerpoint/2010/main" val="317202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Hodson, D. Z., Griffin, M., Mahoney, D., Raghavendra, P., Ahmad, T., Turner, J., ... &amp; </a:t>
            </a:r>
            <a:r>
              <a:rPr lang="en-US" dirty="0" err="1"/>
              <a:t>Testani</a:t>
            </a:r>
            <a:r>
              <a:rPr lang="en-US" dirty="0"/>
              <a:t>, J. M. (2019). Natriuretic response is highly variable and associated with 6-month survival: insights from the ROSE-AHF trial. </a:t>
            </a:r>
            <a:r>
              <a:rPr lang="en-US" i="1" dirty="0"/>
              <a:t>JACC: Heart Failure</a:t>
            </a:r>
            <a:r>
              <a:rPr lang="en-US" dirty="0"/>
              <a:t>, </a:t>
            </a:r>
            <a:r>
              <a:rPr lang="en-US" i="1" dirty="0"/>
              <a:t>7</a:t>
            </a:r>
            <a:r>
              <a:rPr lang="en-US" dirty="0"/>
              <a:t>(5), 383-391.</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total urine output (adjusted HR/l: 0.93; 95% CI: 0.77 to 1.11; p . 0.43), net fluid balance (adjusted HR/l: 0.98 (95% CI: 0.83 to 1.17; p . 0.87), and weight loss (adjusted HR/kg: 0.94; 95% CI: 0.85 to 1.04; p . 0.25) were not significantly associated with survival.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if you loosen up water restriction, I/O = negative but net natriuresis is achieved? </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29</a:t>
            </a:fld>
            <a:endParaRPr lang="en-US"/>
          </a:p>
        </p:txBody>
      </p:sp>
    </p:spTree>
    <p:extLst>
      <p:ext uri="{BB962C8B-B14F-4D97-AF65-F5344CB8AC3E}">
        <p14:creationId xmlns:p14="http://schemas.microsoft.com/office/powerpoint/2010/main" val="329763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https://pubmed.ncbi.nlm.nih.gov/33573739/</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30</a:t>
            </a:fld>
            <a:endParaRPr lang="en-US"/>
          </a:p>
        </p:txBody>
      </p:sp>
    </p:spTree>
    <p:extLst>
      <p:ext uri="{BB962C8B-B14F-4D97-AF65-F5344CB8AC3E}">
        <p14:creationId xmlns:p14="http://schemas.microsoft.com/office/powerpoint/2010/main" val="120016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Within the 6-h cumulative collection, spot urine samples were obtained at hours 1, 2, and 6. Compared with the reference value of the directly measured 6-h cumulative sodium output, the NRPE using spot urine sodium and creatinine values 2 h following diuretic administration showed exceptional discrimination for poor, suboptimal, and excellent natriuretic responses, with areas under the curve ranging from 0.90 to 0.92.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Similarly, the NRPE was strongly predictive of cumulative sodium output, outperforming a series of other measures including net fluid output, spot urine sodium, and the fractional excretion of sodium.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https://twitter.com/ebtapper/status/1363237759192870913</a:t>
            </a:r>
            <a:r>
              <a:rPr lang="en-US" dirty="0"/>
              <a:t> Steps: 1. Predict diuresis using urine sodium 2. Protocolize diuretic dosing 3. Help patients with CHF feel better fast led by Dr. Veena Rao”</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applaud the investigators for pursuing a blinded randomized trial (</a:t>
            </a:r>
            <a:r>
              <a:rPr lang="en-US" sz="1200" b="0" i="0" u="none" strike="noStrike" kern="1200" dirty="0">
                <a:solidFill>
                  <a:schemeClr val="tx1"/>
                </a:solidFill>
                <a:effectLst/>
                <a:latin typeface="+mn-lt"/>
                <a:ea typeface="+mn-ea"/>
                <a:cs typeface="+mn-cs"/>
                <a:hlinkClick r:id="rId4"/>
              </a:rPr>
              <a:t>NCT04481919</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31</a:t>
            </a:fld>
            <a:endParaRPr lang="en-US"/>
          </a:p>
        </p:txBody>
      </p:sp>
    </p:spTree>
    <p:extLst>
      <p:ext uri="{BB962C8B-B14F-4D97-AF65-F5344CB8AC3E}">
        <p14:creationId xmlns:p14="http://schemas.microsoft.com/office/powerpoint/2010/main" val="1121030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32</a:t>
            </a:fld>
            <a:endParaRPr lang="en-US"/>
          </a:p>
        </p:txBody>
      </p:sp>
    </p:spTree>
    <p:extLst>
      <p:ext uri="{BB962C8B-B14F-4D97-AF65-F5344CB8AC3E}">
        <p14:creationId xmlns:p14="http://schemas.microsoft.com/office/powerpoint/2010/main" val="94580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R. G., &amp; </a:t>
            </a:r>
            <a:r>
              <a:rPr lang="en-US" dirty="0" err="1"/>
              <a:t>Galla</a:t>
            </a:r>
            <a:r>
              <a:rPr lang="en-US" dirty="0"/>
              <a:t>, J. H. (2012). It is chloride depletion alkalosis, not contraction alkalosis. </a:t>
            </a:r>
            <a:r>
              <a:rPr lang="en-US" i="1" dirty="0"/>
              <a:t>Journal of the American Society of Nephrology</a:t>
            </a:r>
            <a:r>
              <a:rPr lang="en-US" dirty="0"/>
              <a:t>, </a:t>
            </a:r>
            <a:r>
              <a:rPr lang="en-US" i="1" dirty="0"/>
              <a:t>23</a:t>
            </a:r>
            <a:r>
              <a:rPr lang="en-US" dirty="0"/>
              <a:t>(2), 204-207.</a:t>
            </a:r>
          </a:p>
        </p:txBody>
      </p:sp>
      <p:sp>
        <p:nvSpPr>
          <p:cNvPr id="4" name="Slide Number Placeholder 3"/>
          <p:cNvSpPr>
            <a:spLocks noGrp="1"/>
          </p:cNvSpPr>
          <p:nvPr>
            <p:ph type="sldNum" sz="quarter" idx="5"/>
          </p:nvPr>
        </p:nvSpPr>
        <p:spPr/>
        <p:txBody>
          <a:bodyPr/>
          <a:lstStyle/>
          <a:p>
            <a:fld id="{02F8A6CE-9622-9D4F-91AB-915D330E010B}" type="slidenum">
              <a:rPr lang="en-US" smtClean="0"/>
              <a:t>33</a:t>
            </a:fld>
            <a:endParaRPr lang="en-US"/>
          </a:p>
        </p:txBody>
      </p:sp>
    </p:spTree>
    <p:extLst>
      <p:ext uri="{BB962C8B-B14F-4D97-AF65-F5344CB8AC3E}">
        <p14:creationId xmlns:p14="http://schemas.microsoft.com/office/powerpoint/2010/main" val="53433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post hoc analyses of large trials suggest that those who experience a moderate increase in creatinine (worsening kidney function) may actually have better prognosis than those who do not (55,56).</a:t>
            </a:r>
          </a:p>
          <a:p>
            <a:endParaRPr lang="en-US" dirty="0"/>
          </a:p>
          <a:p>
            <a:r>
              <a:rPr lang="en-US" sz="1200" kern="1200" dirty="0">
                <a:solidFill>
                  <a:schemeClr val="tx1"/>
                </a:solidFill>
                <a:effectLst/>
                <a:latin typeface="+mn-lt"/>
                <a:ea typeface="+mn-ea"/>
                <a:cs typeface="+mn-cs"/>
              </a:rPr>
              <a:t>Survival plots of the risk of death, rehospitalization, or emergency department visit by stable, worsening, or improvement in renal</a:t>
            </a:r>
          </a:p>
          <a:p>
            <a:r>
              <a:rPr lang="en-US" sz="1200" kern="1200" dirty="0">
                <a:solidFill>
                  <a:schemeClr val="tx1"/>
                </a:solidFill>
                <a:effectLst/>
                <a:latin typeface="+mn-lt"/>
                <a:ea typeface="+mn-ea"/>
                <a:cs typeface="+mn-cs"/>
              </a:rPr>
              <a:t>function. WRF and IRF were defined by &gt;0.3 mg/dL change in serum creatinine (A) and a ≥20% change in eGFR (B). Patients who did</a:t>
            </a:r>
          </a:p>
          <a:p>
            <a:r>
              <a:rPr lang="en-US" sz="1200" kern="1200" dirty="0">
                <a:solidFill>
                  <a:schemeClr val="tx1"/>
                </a:solidFill>
                <a:effectLst/>
                <a:latin typeface="+mn-lt"/>
                <a:ea typeface="+mn-ea"/>
                <a:cs typeface="+mn-cs"/>
              </a:rPr>
              <a:t>not meet criteria for WRF or IRF were classified as having Stable</a:t>
            </a:r>
          </a:p>
          <a:p>
            <a:r>
              <a:rPr lang="en-US" sz="1200" kern="1200" dirty="0">
                <a:solidFill>
                  <a:schemeClr val="tx1"/>
                </a:solidFill>
                <a:effectLst/>
                <a:latin typeface="+mn-lt"/>
                <a:ea typeface="+mn-ea"/>
                <a:cs typeface="+mn-cs"/>
              </a:rPr>
              <a:t>RF. IRF, improvement in renal function; RF, renal function; WRF:</a:t>
            </a:r>
          </a:p>
          <a:p>
            <a:r>
              <a:rPr lang="en-US" sz="1200" kern="1200" dirty="0">
                <a:solidFill>
                  <a:schemeClr val="tx1"/>
                </a:solidFill>
                <a:effectLst/>
                <a:latin typeface="+mn-lt"/>
                <a:ea typeface="+mn-ea"/>
                <a:cs typeface="+mn-cs"/>
              </a:rPr>
              <a:t>worsening renal function.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Brisco</a:t>
            </a:r>
            <a:r>
              <a:rPr lang="en-US" sz="1200" kern="1200" dirty="0">
                <a:solidFill>
                  <a:schemeClr val="tx1"/>
                </a:solidFill>
                <a:effectLst/>
                <a:latin typeface="+mn-lt"/>
                <a:ea typeface="+mn-ea"/>
                <a:cs typeface="+mn-cs"/>
              </a:rPr>
              <a:t> MA, </a:t>
            </a:r>
            <a:r>
              <a:rPr lang="en-US" sz="1200" kern="1200" dirty="0" err="1">
                <a:solidFill>
                  <a:schemeClr val="tx1"/>
                </a:solidFill>
                <a:effectLst/>
                <a:latin typeface="+mn-lt"/>
                <a:ea typeface="+mn-ea"/>
                <a:cs typeface="+mn-cs"/>
              </a:rPr>
              <a:t>Zile</a:t>
            </a:r>
            <a:r>
              <a:rPr lang="en-US" sz="1200" kern="1200" dirty="0">
                <a:solidFill>
                  <a:schemeClr val="tx1"/>
                </a:solidFill>
                <a:effectLst/>
                <a:latin typeface="+mn-lt"/>
                <a:ea typeface="+mn-ea"/>
                <a:cs typeface="+mn-cs"/>
              </a:rPr>
              <a:t> MR, </a:t>
            </a:r>
            <a:r>
              <a:rPr lang="en-US" sz="1200" kern="1200" dirty="0" err="1">
                <a:solidFill>
                  <a:schemeClr val="tx1"/>
                </a:solidFill>
                <a:effectLst/>
                <a:latin typeface="+mn-lt"/>
                <a:ea typeface="+mn-ea"/>
                <a:cs typeface="+mn-cs"/>
              </a:rPr>
              <a:t>Hanberg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JS,Wilson</a:t>
            </a:r>
            <a:r>
              <a:rPr lang="en-US" sz="1200" kern="1200" dirty="0">
                <a:solidFill>
                  <a:schemeClr val="tx1"/>
                </a:solidFill>
                <a:effectLst/>
                <a:latin typeface="+mn-lt"/>
                <a:ea typeface="+mn-ea"/>
                <a:cs typeface="+mn-cs"/>
              </a:rPr>
              <a:t> FP, Parikh CR, Coca SG,</a:t>
            </a:r>
          </a:p>
          <a:p>
            <a:r>
              <a:rPr lang="en-US" sz="1200" kern="1200" dirty="0">
                <a:solidFill>
                  <a:schemeClr val="tx1"/>
                </a:solidFill>
                <a:effectLst/>
                <a:latin typeface="+mn-lt"/>
                <a:ea typeface="+mn-ea"/>
                <a:cs typeface="+mn-cs"/>
              </a:rPr>
              <a:t>Tang WH, </a:t>
            </a:r>
            <a:r>
              <a:rPr lang="en-US" sz="1200" kern="1200" dirty="0" err="1">
                <a:solidFill>
                  <a:schemeClr val="tx1"/>
                </a:solidFill>
                <a:effectLst/>
                <a:latin typeface="+mn-lt"/>
                <a:ea typeface="+mn-ea"/>
                <a:cs typeface="+mn-cs"/>
              </a:rPr>
              <a:t>Testani</a:t>
            </a:r>
            <a:r>
              <a:rPr lang="en-US" sz="1200" kern="1200" dirty="0">
                <a:solidFill>
                  <a:schemeClr val="tx1"/>
                </a:solidFill>
                <a:effectLst/>
                <a:latin typeface="+mn-lt"/>
                <a:ea typeface="+mn-ea"/>
                <a:cs typeface="+mn-cs"/>
              </a:rPr>
              <a:t> JM: Relevance of changes in serum creatinine</a:t>
            </a:r>
          </a:p>
          <a:p>
            <a:r>
              <a:rPr lang="en-US" sz="1200" kern="1200" dirty="0">
                <a:solidFill>
                  <a:schemeClr val="tx1"/>
                </a:solidFill>
                <a:effectLst/>
                <a:latin typeface="+mn-lt"/>
                <a:ea typeface="+mn-ea"/>
                <a:cs typeface="+mn-cs"/>
              </a:rPr>
              <a:t>during a heart failure trial of decongestive strategies: Insights from</a:t>
            </a:r>
          </a:p>
          <a:p>
            <a:r>
              <a:rPr lang="en-US" sz="1200" kern="1200" dirty="0">
                <a:solidFill>
                  <a:schemeClr val="tx1"/>
                </a:solidFill>
                <a:effectLst/>
                <a:latin typeface="+mn-lt"/>
                <a:ea typeface="+mn-ea"/>
                <a:cs typeface="+mn-cs"/>
              </a:rPr>
              <a:t>the DOSE trial. J Card Fail 22: 753–760, 2016</a:t>
            </a:r>
          </a:p>
          <a:p>
            <a:endParaRPr lang="en-US" dirty="0"/>
          </a:p>
          <a:p>
            <a:endParaRPr lang="en-US" dirty="0"/>
          </a:p>
          <a:p>
            <a:r>
              <a:rPr lang="en-US" dirty="0"/>
              <a:t>Another study showing the same</a:t>
            </a:r>
          </a:p>
          <a:p>
            <a:endParaRPr lang="en-US" dirty="0"/>
          </a:p>
          <a:p>
            <a:r>
              <a:rPr lang="en-US" sz="1200" kern="1200" dirty="0">
                <a:solidFill>
                  <a:schemeClr val="tx1"/>
                </a:solidFill>
                <a:effectLst/>
                <a:latin typeface="+mn-lt"/>
                <a:ea typeface="+mn-ea"/>
                <a:cs typeface="+mn-cs"/>
              </a:rPr>
              <a:t>Ahmad T, Jackson K, Rao VS, </a:t>
            </a:r>
            <a:r>
              <a:rPr lang="en-US" sz="1200" kern="1200" dirty="0" err="1">
                <a:solidFill>
                  <a:schemeClr val="tx1"/>
                </a:solidFill>
                <a:effectLst/>
                <a:latin typeface="+mn-lt"/>
                <a:ea typeface="+mn-ea"/>
                <a:cs typeface="+mn-cs"/>
              </a:rPr>
              <a:t>TangWHW</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Brisco-BacikMA</a:t>
            </a:r>
            <a:r>
              <a:rPr lang="en-US" sz="1200" kern="1200" dirty="0">
                <a:solidFill>
                  <a:schemeClr val="tx1"/>
                </a:solidFill>
                <a:effectLst/>
                <a:latin typeface="+mn-lt"/>
                <a:ea typeface="+mn-ea"/>
                <a:cs typeface="+mn-cs"/>
              </a:rPr>
              <a:t>, Chen</a:t>
            </a:r>
          </a:p>
          <a:p>
            <a:r>
              <a:rPr lang="en-US" sz="1200" kern="1200" dirty="0">
                <a:solidFill>
                  <a:schemeClr val="tx1"/>
                </a:solidFill>
                <a:effectLst/>
                <a:latin typeface="+mn-lt"/>
                <a:ea typeface="+mn-ea"/>
                <a:cs typeface="+mn-cs"/>
              </a:rPr>
              <a:t>HH, Felker GM, Hernandez AF, O’Connor CM, </a:t>
            </a:r>
            <a:r>
              <a:rPr lang="en-US" sz="1200" kern="1200" dirty="0" err="1">
                <a:solidFill>
                  <a:schemeClr val="tx1"/>
                </a:solidFill>
                <a:effectLst/>
                <a:latin typeface="+mn-lt"/>
                <a:ea typeface="+mn-ea"/>
                <a:cs typeface="+mn-cs"/>
              </a:rPr>
              <a:t>Sabbisetti</a:t>
            </a:r>
            <a:r>
              <a:rPr lang="en-US" sz="1200" kern="1200" dirty="0">
                <a:solidFill>
                  <a:schemeClr val="tx1"/>
                </a:solidFill>
                <a:effectLst/>
                <a:latin typeface="+mn-lt"/>
                <a:ea typeface="+mn-ea"/>
                <a:cs typeface="+mn-cs"/>
              </a:rPr>
              <a:t> VS,</a:t>
            </a:r>
          </a:p>
          <a:p>
            <a:r>
              <a:rPr lang="en-US" sz="1200" kern="1200" dirty="0">
                <a:solidFill>
                  <a:schemeClr val="tx1"/>
                </a:solidFill>
                <a:effectLst/>
                <a:latin typeface="+mn-lt"/>
                <a:ea typeface="+mn-ea"/>
                <a:cs typeface="+mn-cs"/>
              </a:rPr>
              <a:t>Bonventre JV, Wilson FP, Coca SG, </a:t>
            </a:r>
            <a:r>
              <a:rPr lang="en-US" sz="1200" kern="1200" dirty="0" err="1">
                <a:solidFill>
                  <a:schemeClr val="tx1"/>
                </a:solidFill>
                <a:effectLst/>
                <a:latin typeface="+mn-lt"/>
                <a:ea typeface="+mn-ea"/>
                <a:cs typeface="+mn-cs"/>
              </a:rPr>
              <a:t>Testani</a:t>
            </a:r>
            <a:r>
              <a:rPr lang="en-US" sz="1200" kern="1200" dirty="0">
                <a:solidFill>
                  <a:schemeClr val="tx1"/>
                </a:solidFill>
                <a:effectLst/>
                <a:latin typeface="+mn-lt"/>
                <a:ea typeface="+mn-ea"/>
                <a:cs typeface="+mn-cs"/>
              </a:rPr>
              <a:t> JM: Worsening renal</a:t>
            </a:r>
          </a:p>
          <a:p>
            <a:r>
              <a:rPr lang="en-US" sz="1200" kern="1200" dirty="0" err="1">
                <a:solidFill>
                  <a:schemeClr val="tx1"/>
                </a:solidFill>
                <a:effectLst/>
                <a:latin typeface="+mn-lt"/>
                <a:ea typeface="+mn-ea"/>
                <a:cs typeface="+mn-cs"/>
              </a:rPr>
              <a:t>functioninpatients</a:t>
            </a:r>
            <a:r>
              <a:rPr lang="en-US" sz="1200" kern="1200" dirty="0">
                <a:solidFill>
                  <a:schemeClr val="tx1"/>
                </a:solidFill>
                <a:effectLst/>
                <a:latin typeface="+mn-lt"/>
                <a:ea typeface="+mn-ea"/>
                <a:cs typeface="+mn-cs"/>
              </a:rPr>
              <a:t> with acute heart failure undergoing aggressive</a:t>
            </a:r>
          </a:p>
          <a:p>
            <a:r>
              <a:rPr lang="en-US" sz="1200" kern="1200" dirty="0">
                <a:solidFill>
                  <a:schemeClr val="tx1"/>
                </a:solidFill>
                <a:effectLst/>
                <a:latin typeface="+mn-lt"/>
                <a:ea typeface="+mn-ea"/>
                <a:cs typeface="+mn-cs"/>
              </a:rPr>
              <a:t>diuresis is not associated with tubular injury. Circulation 137:</a:t>
            </a:r>
          </a:p>
          <a:p>
            <a:r>
              <a:rPr lang="en-US" sz="1200" kern="1200" dirty="0">
                <a:solidFill>
                  <a:schemeClr val="tx1"/>
                </a:solidFill>
                <a:effectLst/>
                <a:latin typeface="+mn-lt"/>
                <a:ea typeface="+mn-ea"/>
                <a:cs typeface="+mn-cs"/>
              </a:rPr>
              <a:t>2016–2028, 2018</a:t>
            </a:r>
          </a:p>
          <a:p>
            <a:endParaRPr lang="en-US" b="1" dirty="0"/>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34</a:t>
            </a:fld>
            <a:endParaRPr lang="en-US"/>
          </a:p>
        </p:txBody>
      </p:sp>
    </p:spTree>
    <p:extLst>
      <p:ext uri="{BB962C8B-B14F-4D97-AF65-F5344CB8AC3E}">
        <p14:creationId xmlns:p14="http://schemas.microsoft.com/office/powerpoint/2010/main" val="1517281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35</a:t>
            </a:fld>
            <a:endParaRPr lang="en-US"/>
          </a:p>
        </p:txBody>
      </p:sp>
    </p:spTree>
    <p:extLst>
      <p:ext uri="{BB962C8B-B14F-4D97-AF65-F5344CB8AC3E}">
        <p14:creationId xmlns:p14="http://schemas.microsoft.com/office/powerpoint/2010/main" val="959177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so much </a:t>
            </a:r>
            <a:r>
              <a:rPr lang="en-US" dirty="0" err="1"/>
              <a:t>diuresing</a:t>
            </a:r>
            <a:r>
              <a:rPr lang="en-US" dirty="0"/>
              <a:t> in the ICU, </a:t>
            </a:r>
          </a:p>
          <a:p>
            <a:endParaRPr lang="en-US" dirty="0"/>
          </a:p>
          <a:p>
            <a:r>
              <a:rPr lang="en-US" dirty="0"/>
              <a:t>a little better = cumulatively make a big impact – think of the cumulative amount of time that could be saved by minimizing the (-500 cc in a day) ineffective diuresis we do</a:t>
            </a:r>
          </a:p>
          <a:p>
            <a:endParaRPr lang="en-US" dirty="0"/>
          </a:p>
          <a:p>
            <a:r>
              <a:rPr lang="en-US" dirty="0"/>
              <a:t>Obviously, it’s more complex in patients with multifactorial disease, CKD, flash </a:t>
            </a:r>
            <a:r>
              <a:rPr lang="en-US" dirty="0" err="1"/>
              <a:t>pulm</a:t>
            </a:r>
            <a:r>
              <a:rPr lang="en-US" dirty="0"/>
              <a:t> edema on PAP, in shock for other reasons, etc.</a:t>
            </a:r>
          </a:p>
        </p:txBody>
      </p:sp>
      <p:sp>
        <p:nvSpPr>
          <p:cNvPr id="4" name="Slide Number Placeholder 3"/>
          <p:cNvSpPr>
            <a:spLocks noGrp="1"/>
          </p:cNvSpPr>
          <p:nvPr>
            <p:ph type="sldNum" sz="quarter" idx="5"/>
          </p:nvPr>
        </p:nvSpPr>
        <p:spPr/>
        <p:txBody>
          <a:bodyPr/>
          <a:lstStyle/>
          <a:p>
            <a:fld id="{02F8A6CE-9622-9D4F-91AB-915D330E010B}" type="slidenum">
              <a:rPr lang="en-US" smtClean="0"/>
              <a:t>37</a:t>
            </a:fld>
            <a:endParaRPr lang="en-US"/>
          </a:p>
        </p:txBody>
      </p:sp>
    </p:spTree>
    <p:extLst>
      <p:ext uri="{BB962C8B-B14F-4D97-AF65-F5344CB8AC3E}">
        <p14:creationId xmlns:p14="http://schemas.microsoft.com/office/powerpoint/2010/main" val="59551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a teaching topic that has the most potential to be useful: </a:t>
            </a:r>
          </a:p>
          <a:p>
            <a:endParaRPr lang="en-US" dirty="0"/>
          </a:p>
          <a:p>
            <a:r>
              <a:rPr lang="en-US" dirty="0"/>
              <a:t>-widely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improvable</a:t>
            </a:r>
          </a:p>
          <a:p>
            <a:r>
              <a:rPr lang="en-US" dirty="0"/>
              <a:t>-neglected</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a:t>
            </a:fld>
            <a:endParaRPr lang="en-US"/>
          </a:p>
        </p:txBody>
      </p:sp>
    </p:spTree>
    <p:extLst>
      <p:ext uri="{BB962C8B-B14F-4D97-AF65-F5344CB8AC3E}">
        <p14:creationId xmlns:p14="http://schemas.microsoft.com/office/powerpoint/2010/main" val="1576074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www.coreimpodcast.com</a:t>
            </a:r>
            <a:r>
              <a:rPr lang="en-US" dirty="0"/>
              <a:t>/2020/06/24/5-pearls-on-inpatient-heart-failure/ - Podcase review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cjasn.asnjournals.org</a:t>
            </a:r>
            <a:r>
              <a:rPr lang="en-US" dirty="0"/>
              <a:t>/content/14/8/1248#sec-4 – Diuretic overview</a:t>
            </a:r>
          </a:p>
          <a:p>
            <a:endParaRPr lang="en-US" dirty="0"/>
          </a:p>
          <a:p>
            <a:r>
              <a:rPr lang="en-US" dirty="0"/>
              <a:t>https://</a:t>
            </a:r>
            <a:r>
              <a:rPr lang="en-US" dirty="0" err="1"/>
              <a:t>journals.lww.com</a:t>
            </a:r>
            <a:r>
              <a:rPr lang="en-US" dirty="0"/>
              <a:t>/</a:t>
            </a:r>
            <a:r>
              <a:rPr lang="en-US" dirty="0" err="1"/>
              <a:t>ccmjournal</a:t>
            </a:r>
            <a:r>
              <a:rPr lang="en-US" dirty="0"/>
              <a:t>/Abstract/2020/12000/Measured_and_Estimated_Glomerular_Filtration_Rate.54.aspx - Measuring GFR</a:t>
            </a:r>
          </a:p>
          <a:p>
            <a:endParaRPr lang="en-US" dirty="0"/>
          </a:p>
          <a:p>
            <a:r>
              <a:rPr lang="en-US" dirty="0"/>
              <a:t>https://</a:t>
            </a:r>
            <a:r>
              <a:rPr lang="en-US" dirty="0" err="1"/>
              <a:t>www.ncbi.nlm.nih.gov</a:t>
            </a:r>
            <a:r>
              <a:rPr lang="en-US" dirty="0"/>
              <a:t>/</a:t>
            </a:r>
            <a:r>
              <a:rPr lang="en-US" dirty="0" err="1"/>
              <a:t>pmc</a:t>
            </a:r>
            <a:r>
              <a:rPr lang="en-US" dirty="0"/>
              <a:t>/articles/PMC5435117/ - Creatinine bump is a good sign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https://</a:t>
            </a:r>
            <a:r>
              <a:rPr lang="en-US" sz="1200" b="0" i="0" kern="1200" dirty="0" err="1">
                <a:solidFill>
                  <a:schemeClr val="tx1"/>
                </a:solidFill>
                <a:effectLst/>
                <a:latin typeface="+mn-lt"/>
                <a:ea typeface="+mn-ea"/>
                <a:cs typeface="+mn-cs"/>
              </a:rPr>
              <a:t>www.ncbi.nlm.nih.gov</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pmc</a:t>
            </a:r>
            <a:r>
              <a:rPr lang="en-US" sz="1200" b="0" i="0" kern="1200" dirty="0">
                <a:solidFill>
                  <a:schemeClr val="tx1"/>
                </a:solidFill>
                <a:effectLst/>
                <a:latin typeface="+mn-lt"/>
                <a:ea typeface="+mn-ea"/>
                <a:cs typeface="+mn-cs"/>
              </a:rPr>
              <a:t>/articles/PMC5218831/ - </a:t>
            </a:r>
            <a:r>
              <a:rPr lang="en-US" sz="1200" b="0" i="0" kern="1200" dirty="0" err="1">
                <a:solidFill>
                  <a:schemeClr val="tx1"/>
                </a:solidFill>
                <a:effectLst/>
                <a:latin typeface="+mn-lt"/>
                <a:ea typeface="+mn-ea"/>
                <a:cs typeface="+mn-cs"/>
              </a:rPr>
              <a:t>Innacuracy</a:t>
            </a:r>
            <a:r>
              <a:rPr lang="en-US" sz="1200" b="0" i="0" kern="1200" dirty="0">
                <a:solidFill>
                  <a:schemeClr val="tx1"/>
                </a:solidFill>
                <a:effectLst/>
                <a:latin typeface="+mn-lt"/>
                <a:ea typeface="+mn-ea"/>
                <a:cs typeface="+mn-cs"/>
              </a:rPr>
              <a:t> of I/O and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www.ncbi.nlm.nih.gov</a:t>
            </a:r>
            <a:r>
              <a:rPr lang="en-US" dirty="0"/>
              <a:t>/</a:t>
            </a:r>
            <a:r>
              <a:rPr lang="en-US" dirty="0" err="1"/>
              <a:t>pmc</a:t>
            </a:r>
            <a:r>
              <a:rPr lang="en-US" dirty="0"/>
              <a:t>/articles/PMC3269186/ - Chloride Depletion Alkalosis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jamanetwork.com</a:t>
            </a:r>
            <a:r>
              <a:rPr lang="en-US" dirty="0"/>
              <a:t>/journals/</a:t>
            </a:r>
            <a:r>
              <a:rPr lang="en-US" dirty="0" err="1"/>
              <a:t>jamainternalmedicine</a:t>
            </a:r>
            <a:r>
              <a:rPr lang="en-US" dirty="0"/>
              <a:t>/article-abstract/1689981 – Fluid and Salt Restriction RCT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www.ahajournals.org</a:t>
            </a:r>
            <a:r>
              <a:rPr lang="en-US" dirty="0"/>
              <a:t>/</a:t>
            </a:r>
            <a:r>
              <a:rPr lang="en-US" dirty="0" err="1"/>
              <a:t>doi</a:t>
            </a:r>
            <a:r>
              <a:rPr lang="en-US" dirty="0"/>
              <a:t>/full/10.1161/CIRCHEARTFAILURE.114.001377 – Urinary Composition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www.jacc.org</a:t>
            </a:r>
            <a:r>
              <a:rPr lang="en-US" dirty="0"/>
              <a:t>/</a:t>
            </a:r>
            <a:r>
              <a:rPr lang="en-US" dirty="0" err="1"/>
              <a:t>doi</a:t>
            </a:r>
            <a:r>
              <a:rPr lang="en-US" dirty="0"/>
              <a:t>/full/10.1016/j.jchf.2019.01.007 - Natriuresis vs Diuresis predicting survival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www.jacc.org</a:t>
            </a:r>
            <a:r>
              <a:rPr lang="en-US" dirty="0"/>
              <a:t>/</a:t>
            </a:r>
            <a:r>
              <a:rPr lang="en-US" dirty="0" err="1"/>
              <a:t>doi</a:t>
            </a:r>
            <a:r>
              <a:rPr lang="en-US" dirty="0"/>
              <a:t>/abs/10.1016/j.jacc.2020.12.022 – Natriuresis guided diuresis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38</a:t>
            </a:fld>
            <a:endParaRPr lang="en-US"/>
          </a:p>
        </p:txBody>
      </p:sp>
    </p:spTree>
    <p:extLst>
      <p:ext uri="{BB962C8B-B14F-4D97-AF65-F5344CB8AC3E}">
        <p14:creationId xmlns:p14="http://schemas.microsoft.com/office/powerpoint/2010/main" val="267250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4</a:t>
            </a:fld>
            <a:endParaRPr lang="en-US"/>
          </a:p>
        </p:txBody>
      </p:sp>
    </p:spTree>
    <p:extLst>
      <p:ext uri="{BB962C8B-B14F-4D97-AF65-F5344CB8AC3E}">
        <p14:creationId xmlns:p14="http://schemas.microsoft.com/office/powerpoint/2010/main" val="85545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”Hypervolemia may be due to increased fluid intake”  - admission H&amp;P. not unless GFR is LOW</a:t>
            </a:r>
          </a:p>
        </p:txBody>
      </p:sp>
      <p:sp>
        <p:nvSpPr>
          <p:cNvPr id="4" name="Slide Number Placeholder 3"/>
          <p:cNvSpPr>
            <a:spLocks noGrp="1"/>
          </p:cNvSpPr>
          <p:nvPr>
            <p:ph type="sldNum" sz="quarter" idx="5"/>
          </p:nvPr>
        </p:nvSpPr>
        <p:spPr/>
        <p:txBody>
          <a:bodyPr/>
          <a:lstStyle/>
          <a:p>
            <a:fld id="{02F8A6CE-9622-9D4F-91AB-915D330E010B}" type="slidenum">
              <a:rPr lang="en-US" smtClean="0"/>
              <a:t>5</a:t>
            </a:fld>
            <a:endParaRPr lang="en-US"/>
          </a:p>
        </p:txBody>
      </p:sp>
    </p:spTree>
    <p:extLst>
      <p:ext uri="{BB962C8B-B14F-4D97-AF65-F5344CB8AC3E}">
        <p14:creationId xmlns:p14="http://schemas.microsoft.com/office/powerpoint/2010/main" val="6140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6</a:t>
            </a:fld>
            <a:endParaRPr lang="en-US"/>
          </a:p>
        </p:txBody>
      </p:sp>
    </p:spTree>
    <p:extLst>
      <p:ext uri="{BB962C8B-B14F-4D97-AF65-F5344CB8AC3E}">
        <p14:creationId xmlns:p14="http://schemas.microsoft.com/office/powerpoint/2010/main" val="73769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patients are present in our ICUs at any given time who are </a:t>
            </a:r>
            <a:r>
              <a:rPr lang="en-US" dirty="0" err="1"/>
              <a:t>diuresing</a:t>
            </a:r>
            <a:r>
              <a:rPr lang="en-US" dirty="0"/>
              <a:t> for frank hypervolemia, whether iatrogenic or their reason for admission? </a:t>
            </a:r>
          </a:p>
        </p:txBody>
      </p:sp>
      <p:sp>
        <p:nvSpPr>
          <p:cNvPr id="4" name="Slide Number Placeholder 3"/>
          <p:cNvSpPr>
            <a:spLocks noGrp="1"/>
          </p:cNvSpPr>
          <p:nvPr>
            <p:ph type="sldNum" sz="quarter" idx="5"/>
          </p:nvPr>
        </p:nvSpPr>
        <p:spPr/>
        <p:txBody>
          <a:bodyPr/>
          <a:lstStyle/>
          <a:p>
            <a:fld id="{02F8A6CE-9622-9D4F-91AB-915D330E010B}" type="slidenum">
              <a:rPr lang="en-US" smtClean="0"/>
              <a:t>7</a:t>
            </a:fld>
            <a:endParaRPr lang="en-US"/>
          </a:p>
        </p:txBody>
      </p:sp>
    </p:spTree>
    <p:extLst>
      <p:ext uri="{BB962C8B-B14F-4D97-AF65-F5344CB8AC3E}">
        <p14:creationId xmlns:p14="http://schemas.microsoft.com/office/powerpoint/2010/main" val="248638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t>
            </a:r>
            <a:r>
              <a:rPr lang="en-US" dirty="0" err="1"/>
              <a:t>sciencedirect</a:t>
            </a:r>
            <a:r>
              <a:rPr lang="en-US" dirty="0"/>
              <a:t>-</a:t>
            </a:r>
            <a:r>
              <a:rPr lang="en-US" dirty="0" err="1"/>
              <a:t>com.ezproxy.lib.utah.edu</a:t>
            </a:r>
            <a:r>
              <a:rPr lang="en-US" dirty="0"/>
              <a:t>/science/article/</a:t>
            </a:r>
            <a:r>
              <a:rPr lang="en-US" dirty="0" err="1"/>
              <a:t>pii</a:t>
            </a:r>
            <a:r>
              <a:rPr lang="en-US" dirty="0"/>
              <a:t>/S0735109720381031</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Notably, in the ADHERE (Acute Decompensated Heart Failure National Registry), ∼20% of patients were discharged with no weight loss or even weight gain</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8</a:t>
            </a:fld>
            <a:endParaRPr lang="en-US"/>
          </a:p>
        </p:txBody>
      </p:sp>
    </p:spTree>
    <p:extLst>
      <p:ext uri="{BB962C8B-B14F-4D97-AF65-F5344CB8AC3E}">
        <p14:creationId xmlns:p14="http://schemas.microsoft.com/office/powerpoint/2010/main" val="248180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9</a:t>
            </a:fld>
            <a:endParaRPr lang="en-US"/>
          </a:p>
        </p:txBody>
      </p:sp>
    </p:spTree>
    <p:extLst>
      <p:ext uri="{BB962C8B-B14F-4D97-AF65-F5344CB8AC3E}">
        <p14:creationId xmlns:p14="http://schemas.microsoft.com/office/powerpoint/2010/main" val="190504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49E7-DECB-AE46-BE96-BEC4D0A4BB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556D5-E277-C243-9F42-CF8B63CE9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BD203-A8E2-8E44-B5ED-2D907D02840C}"/>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5" name="Footer Placeholder 4">
            <a:extLst>
              <a:ext uri="{FF2B5EF4-FFF2-40B4-BE49-F238E27FC236}">
                <a16:creationId xmlns:a16="http://schemas.microsoft.com/office/drawing/2014/main" id="{E9C6B3D1-ECA9-AB4A-9C0C-7B6BFA9A3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BD2F-4B1F-B048-9691-19C16958A83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236591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0980-92CF-0B47-8403-B049B2FD0D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123CC2-7B36-3247-8E8A-71A8D150A9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3721F-E947-9447-A711-24A3A2891CA3}"/>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5" name="Footer Placeholder 4">
            <a:extLst>
              <a:ext uri="{FF2B5EF4-FFF2-40B4-BE49-F238E27FC236}">
                <a16:creationId xmlns:a16="http://schemas.microsoft.com/office/drawing/2014/main" id="{7FBFCEE6-CB48-D144-AE63-761604A2A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E8CD5-6FE1-FD42-9400-892DCCC41D28}"/>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7223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816AA-9FE4-1D49-95C5-68EF6D304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3671CB-A080-C845-AA7C-DA54ACB3F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8A3CF-80B3-214F-A5E9-4D9F9056E69D}"/>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5" name="Footer Placeholder 4">
            <a:extLst>
              <a:ext uri="{FF2B5EF4-FFF2-40B4-BE49-F238E27FC236}">
                <a16:creationId xmlns:a16="http://schemas.microsoft.com/office/drawing/2014/main" id="{5E443316-F6CA-914D-9953-524C9928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A06A-82C6-C242-8163-125A50C7961E}"/>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240980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AACE-CF8B-4D49-A5DE-2D01C8B4A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72EEB-A9EB-7949-8FA3-7CE823E0D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1E2C8-E840-0149-B362-97223F74DD06}"/>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5" name="Footer Placeholder 4">
            <a:extLst>
              <a:ext uri="{FF2B5EF4-FFF2-40B4-BE49-F238E27FC236}">
                <a16:creationId xmlns:a16="http://schemas.microsoft.com/office/drawing/2014/main" id="{9D2CA7DC-582C-EA49-B28F-CBC4A07D1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0848B-8B74-9545-B4C0-4D1C6664C491}"/>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404922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DA12-97BE-0843-AB54-4D6E6AD02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E8916B-CC6B-7641-9FA8-74F493342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AD978-5FFA-E543-BE01-DEA46388CE82}"/>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5" name="Footer Placeholder 4">
            <a:extLst>
              <a:ext uri="{FF2B5EF4-FFF2-40B4-BE49-F238E27FC236}">
                <a16:creationId xmlns:a16="http://schemas.microsoft.com/office/drawing/2014/main" id="{7D37F8F7-25BF-5A46-99C4-AA8A672E7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D7765-2EFE-A84F-861A-FC569C9CEB3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53960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F13E-E4FD-F74E-AA01-085553E4D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BDA6B-9D90-7443-88DA-98C896075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7E3CCF-2EB6-8F45-9075-288E47E1BD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D7CDC-A064-DB4B-8E75-EDA3601A2746}"/>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6" name="Footer Placeholder 5">
            <a:extLst>
              <a:ext uri="{FF2B5EF4-FFF2-40B4-BE49-F238E27FC236}">
                <a16:creationId xmlns:a16="http://schemas.microsoft.com/office/drawing/2014/main" id="{99E7C9C6-DBD4-BB4E-A7C1-FDEC281E7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D9676-7244-7643-BCB8-6E3A7F8C00B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265875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26E2-5F6D-D145-A741-143B618F7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E695C-1C86-E24B-B4F7-34B0763D5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79695-A8A7-9F49-8EEC-FA7695454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30D135-ACE7-8946-BEF9-11B442270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79C2A-0272-8A42-9B40-18384CE8B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F45CCE-7FB3-2D48-A261-E41B7CDBB896}"/>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8" name="Footer Placeholder 7">
            <a:extLst>
              <a:ext uri="{FF2B5EF4-FFF2-40B4-BE49-F238E27FC236}">
                <a16:creationId xmlns:a16="http://schemas.microsoft.com/office/drawing/2014/main" id="{464ACC6D-027F-8E44-905B-0A0EF49C6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BCBF6B-636A-E247-8D1B-9FFCC723B243}"/>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31766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9EB6-F2E8-BA4F-BCDE-01349AA5C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DA389-AC9F-9F4C-9125-A13F1F198BE1}"/>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4" name="Footer Placeholder 3">
            <a:extLst>
              <a:ext uri="{FF2B5EF4-FFF2-40B4-BE49-F238E27FC236}">
                <a16:creationId xmlns:a16="http://schemas.microsoft.com/office/drawing/2014/main" id="{0AF50271-8B55-224E-BE2B-B99F38322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81758-9A9A-7D47-9982-D4BEEB33BF9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340461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DB493-D5B7-704A-BDEF-8A686B0ED7BE}"/>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3" name="Footer Placeholder 2">
            <a:extLst>
              <a:ext uri="{FF2B5EF4-FFF2-40B4-BE49-F238E27FC236}">
                <a16:creationId xmlns:a16="http://schemas.microsoft.com/office/drawing/2014/main" id="{83A88BB6-6C4B-354C-9BF3-630908B3C6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9F3E45-C7AA-884D-8CD2-7A69C5F7365E}"/>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120209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89C7-4D22-DD45-94A5-671F1FEF6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29DBEC-AF7B-9E4C-B9FC-96EAEF37C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44A3F-6367-0842-A86C-D275DFE08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A7CE9-B143-C44B-8A7E-A72BA6CC3C90}"/>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6" name="Footer Placeholder 5">
            <a:extLst>
              <a:ext uri="{FF2B5EF4-FFF2-40B4-BE49-F238E27FC236}">
                <a16:creationId xmlns:a16="http://schemas.microsoft.com/office/drawing/2014/main" id="{458CC72E-803C-3E4E-9D2B-FA25A0466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A8965-9884-E846-8924-E657648C964C}"/>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379227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123E-1A94-E448-91A3-EA370EF97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F1266-F862-4446-8E47-4B69DC100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80031-7A56-A842-9F7F-8BAD7EF3C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1FE1C-FAF9-1E41-AB69-24D8FCCE7ABA}"/>
              </a:ext>
            </a:extLst>
          </p:cNvPr>
          <p:cNvSpPr>
            <a:spLocks noGrp="1"/>
          </p:cNvSpPr>
          <p:nvPr>
            <p:ph type="dt" sz="half" idx="10"/>
          </p:nvPr>
        </p:nvSpPr>
        <p:spPr/>
        <p:txBody>
          <a:bodyPr/>
          <a:lstStyle/>
          <a:p>
            <a:fld id="{E132C043-176F-3241-982D-9E0487892EB3}" type="datetimeFigureOut">
              <a:rPr lang="en-US" smtClean="0"/>
              <a:t>8/27/22</a:t>
            </a:fld>
            <a:endParaRPr lang="en-US"/>
          </a:p>
        </p:txBody>
      </p:sp>
      <p:sp>
        <p:nvSpPr>
          <p:cNvPr id="6" name="Footer Placeholder 5">
            <a:extLst>
              <a:ext uri="{FF2B5EF4-FFF2-40B4-BE49-F238E27FC236}">
                <a16:creationId xmlns:a16="http://schemas.microsoft.com/office/drawing/2014/main" id="{BFCE8507-1758-BE47-A137-16D6951DE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C6B51-BE20-AC4C-BEEE-C20241EC513E}"/>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141624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BF537-DE57-B44B-B8EB-9F93F7D0C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58DC6F-8DAF-EB49-83F1-36A311193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CA97E-6BA5-C04D-A070-BF93392BE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2C043-176F-3241-982D-9E0487892EB3}" type="datetimeFigureOut">
              <a:rPr lang="en-US" smtClean="0"/>
              <a:t>8/27/22</a:t>
            </a:fld>
            <a:endParaRPr lang="en-US"/>
          </a:p>
        </p:txBody>
      </p:sp>
      <p:sp>
        <p:nvSpPr>
          <p:cNvPr id="5" name="Footer Placeholder 4">
            <a:extLst>
              <a:ext uri="{FF2B5EF4-FFF2-40B4-BE49-F238E27FC236}">
                <a16:creationId xmlns:a16="http://schemas.microsoft.com/office/drawing/2014/main" id="{D0A657CE-55E1-3143-A689-D81933B3C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39379B-5B27-1542-B097-B34EA3B77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00959-84BF-6D43-9F33-DCCFD4E8F0E7}" type="slidenum">
              <a:rPr lang="en-US" smtClean="0"/>
              <a:t>‹#›</a:t>
            </a:fld>
            <a:endParaRPr lang="en-US"/>
          </a:p>
        </p:txBody>
      </p:sp>
    </p:spTree>
    <p:extLst>
      <p:ext uri="{BB962C8B-B14F-4D97-AF65-F5344CB8AC3E}">
        <p14:creationId xmlns:p14="http://schemas.microsoft.com/office/powerpoint/2010/main" val="130110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24.tiff"/></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linicaltrials.gov/ct2/show/NCT04481919"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69F5F3-BED7-AC4E-9758-4FA30361BC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C89381-5B3B-D04D-B39C-153EA2EF8CDE}"/>
              </a:ext>
            </a:extLst>
          </p:cNvPr>
          <p:cNvSpPr>
            <a:spLocks noGrp="1"/>
          </p:cNvSpPr>
          <p:nvPr>
            <p:ph type="ctrTitle"/>
          </p:nvPr>
        </p:nvSpPr>
        <p:spPr>
          <a:xfrm>
            <a:off x="477981" y="1122363"/>
            <a:ext cx="4023360" cy="3204134"/>
          </a:xfrm>
        </p:spPr>
        <p:txBody>
          <a:bodyPr anchor="b">
            <a:normAutofit/>
          </a:bodyPr>
          <a:lstStyle/>
          <a:p>
            <a:pPr algn="l"/>
            <a:r>
              <a:rPr lang="en-US" sz="4800"/>
              <a:t>On Diuresis</a:t>
            </a:r>
          </a:p>
        </p:txBody>
      </p:sp>
      <p:sp>
        <p:nvSpPr>
          <p:cNvPr id="3" name="Subtitle 2">
            <a:extLst>
              <a:ext uri="{FF2B5EF4-FFF2-40B4-BE49-F238E27FC236}">
                <a16:creationId xmlns:a16="http://schemas.microsoft.com/office/drawing/2014/main" id="{A0532F5F-6047-E549-9DD8-72E65FD4E156}"/>
              </a:ext>
            </a:extLst>
          </p:cNvPr>
          <p:cNvSpPr>
            <a:spLocks noGrp="1"/>
          </p:cNvSpPr>
          <p:nvPr>
            <p:ph type="subTitle" idx="1"/>
          </p:nvPr>
        </p:nvSpPr>
        <p:spPr>
          <a:xfrm>
            <a:off x="477980" y="4872922"/>
            <a:ext cx="4023359" cy="1179535"/>
          </a:xfrm>
        </p:spPr>
        <p:txBody>
          <a:bodyPr>
            <a:normAutofit/>
          </a:bodyPr>
          <a:lstStyle/>
          <a:p>
            <a:pPr algn="l"/>
            <a:r>
              <a:rPr lang="en-US" sz="2000" dirty="0"/>
              <a:t>PGR 3/4/21</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08A0-B63A-F747-9F24-3E68DFA0D005}"/>
              </a:ext>
            </a:extLst>
          </p:cNvPr>
          <p:cNvSpPr>
            <a:spLocks noGrp="1"/>
          </p:cNvSpPr>
          <p:nvPr>
            <p:ph type="title"/>
          </p:nvPr>
        </p:nvSpPr>
        <p:spPr/>
        <p:txBody>
          <a:bodyPr/>
          <a:lstStyle/>
          <a:p>
            <a:r>
              <a:rPr lang="en-US" dirty="0"/>
              <a:t>A brief review of pathophysiology of congestion</a:t>
            </a:r>
          </a:p>
        </p:txBody>
      </p:sp>
      <p:sp>
        <p:nvSpPr>
          <p:cNvPr id="3" name="Content Placeholder 2">
            <a:extLst>
              <a:ext uri="{FF2B5EF4-FFF2-40B4-BE49-F238E27FC236}">
                <a16:creationId xmlns:a16="http://schemas.microsoft.com/office/drawing/2014/main" id="{6447D4A8-24C5-5941-A8ED-BB3CF26BAD87}"/>
              </a:ext>
            </a:extLst>
          </p:cNvPr>
          <p:cNvSpPr>
            <a:spLocks noGrp="1"/>
          </p:cNvSpPr>
          <p:nvPr>
            <p:ph idx="1"/>
          </p:nvPr>
        </p:nvSpPr>
        <p:spPr/>
        <p:txBody>
          <a:bodyPr>
            <a:normAutofit/>
          </a:bodyPr>
          <a:lstStyle/>
          <a:p>
            <a:r>
              <a:rPr lang="en-US" dirty="0"/>
              <a:t>Kidneys are under-perfused (Decreased EABV)</a:t>
            </a:r>
          </a:p>
          <a:p>
            <a:r>
              <a:rPr lang="en-US" dirty="0"/>
              <a:t>Na delivery to macula </a:t>
            </a:r>
            <a:r>
              <a:rPr lang="en-US" dirty="0" err="1"/>
              <a:t>densa</a:t>
            </a:r>
            <a:r>
              <a:rPr lang="en-US" dirty="0"/>
              <a:t> decreases</a:t>
            </a:r>
          </a:p>
          <a:p>
            <a:r>
              <a:rPr lang="en-US" dirty="0"/>
              <a:t>RAAS activity increases (‘neurohormonal activation’) and Na absorption is increased as the kidneys mistakenly interpret </a:t>
            </a:r>
            <a:r>
              <a:rPr lang="en-US" dirty="0" err="1"/>
              <a:t>underperfusion</a:t>
            </a:r>
            <a:r>
              <a:rPr lang="en-US" dirty="0"/>
              <a:t> as hypovolemia</a:t>
            </a:r>
          </a:p>
          <a:p>
            <a:r>
              <a:rPr lang="en-US" dirty="0"/>
              <a:t>ECF fluid expansion (interstitial and intravascular) and edema occurs.</a:t>
            </a:r>
          </a:p>
          <a:p>
            <a:r>
              <a:rPr lang="en-US" dirty="0"/>
              <a:t>If hypoperfusion is profound enough, the body releases ADH to sacrifice tonicity (Na) to maintain volume, and hyponatremia can develop</a:t>
            </a:r>
          </a:p>
          <a:p>
            <a:endParaRPr lang="en-US" dirty="0"/>
          </a:p>
        </p:txBody>
      </p:sp>
    </p:spTree>
    <p:extLst>
      <p:ext uri="{BB962C8B-B14F-4D97-AF65-F5344CB8AC3E}">
        <p14:creationId xmlns:p14="http://schemas.microsoft.com/office/powerpoint/2010/main" val="165127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4 Issues in Diuresis, revisited</a:t>
            </a:r>
          </a:p>
        </p:txBody>
      </p:sp>
      <p:sp>
        <p:nvSpPr>
          <p:cNvPr id="3" name="Content Placeholder 2">
            <a:extLst>
              <a:ext uri="{FF2B5EF4-FFF2-40B4-BE49-F238E27FC236}">
                <a16:creationId xmlns:a16="http://schemas.microsoft.com/office/drawing/2014/main" id="{92FB2E17-7D6B-8C42-A246-8063FE8A2AA1}"/>
              </a:ext>
            </a:extLst>
          </p:cNvPr>
          <p:cNvSpPr>
            <a:spLocks noGrp="1"/>
          </p:cNvSpPr>
          <p:nvPr>
            <p:ph idx="1"/>
          </p:nvPr>
        </p:nvSpPr>
        <p:spPr/>
        <p:txBody>
          <a:bodyPr/>
          <a:lstStyle/>
          <a:p>
            <a:r>
              <a:rPr lang="en-US" dirty="0">
                <a:solidFill>
                  <a:srgbClr val="FF0000"/>
                </a:solidFill>
              </a:rPr>
              <a:t>How Do We Arrive at a Loop Diuretic Dose?</a:t>
            </a:r>
          </a:p>
          <a:p>
            <a:r>
              <a:rPr lang="en-US" dirty="0"/>
              <a:t>What else can we do to help?</a:t>
            </a:r>
          </a:p>
          <a:p>
            <a:r>
              <a:rPr lang="en-US" dirty="0"/>
              <a:t>How Do We Arrive at a goal?</a:t>
            </a:r>
          </a:p>
          <a:p>
            <a:r>
              <a:rPr lang="en-US" dirty="0"/>
              <a:t>How do we know when to stop?</a:t>
            </a:r>
          </a:p>
          <a:p>
            <a:endParaRPr lang="en-US" dirty="0"/>
          </a:p>
        </p:txBody>
      </p:sp>
    </p:spTree>
    <p:extLst>
      <p:ext uri="{BB962C8B-B14F-4D97-AF65-F5344CB8AC3E}">
        <p14:creationId xmlns:p14="http://schemas.microsoft.com/office/powerpoint/2010/main" val="351915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BF00-3F25-DF4A-84AE-5593D7DE1CC4}"/>
              </a:ext>
            </a:extLst>
          </p:cNvPr>
          <p:cNvSpPr>
            <a:spLocks noGrp="1"/>
          </p:cNvSpPr>
          <p:nvPr>
            <p:ph type="title"/>
          </p:nvPr>
        </p:nvSpPr>
        <p:spPr/>
        <p:txBody>
          <a:bodyPr/>
          <a:lstStyle/>
          <a:p>
            <a:r>
              <a:rPr lang="en-US" dirty="0"/>
              <a:t>How do you choose your initial Lasix dose?</a:t>
            </a:r>
          </a:p>
        </p:txBody>
      </p:sp>
      <p:sp>
        <p:nvSpPr>
          <p:cNvPr id="3" name="Content Placeholder 2">
            <a:extLst>
              <a:ext uri="{FF2B5EF4-FFF2-40B4-BE49-F238E27FC236}">
                <a16:creationId xmlns:a16="http://schemas.microsoft.com/office/drawing/2014/main" id="{01AAA3BE-0E6C-1B4E-960C-85A702EC051E}"/>
              </a:ext>
            </a:extLst>
          </p:cNvPr>
          <p:cNvSpPr>
            <a:spLocks noGrp="1"/>
          </p:cNvSpPr>
          <p:nvPr>
            <p:ph idx="1"/>
          </p:nvPr>
        </p:nvSpPr>
        <p:spPr/>
        <p:txBody>
          <a:bodyPr/>
          <a:lstStyle/>
          <a:p>
            <a:endParaRPr lang="en-US" dirty="0"/>
          </a:p>
          <a:p>
            <a:r>
              <a:rPr lang="en-US" dirty="0"/>
              <a:t>Home dose * 2.5 and IV (DOSE trial)</a:t>
            </a:r>
          </a:p>
          <a:p>
            <a:r>
              <a:rPr lang="en-US" dirty="0"/>
              <a:t>1 mg/kg IV Lasix</a:t>
            </a:r>
          </a:p>
          <a:p>
            <a:r>
              <a:rPr lang="en-US" dirty="0"/>
              <a:t>Age + BUN = Lasix dose</a:t>
            </a:r>
          </a:p>
          <a:p>
            <a:r>
              <a:rPr lang="en-US" dirty="0"/>
              <a:t>Doesn’t matter, just make sure you adjust</a:t>
            </a:r>
          </a:p>
        </p:txBody>
      </p:sp>
    </p:spTree>
    <p:extLst>
      <p:ext uri="{BB962C8B-B14F-4D97-AF65-F5344CB8AC3E}">
        <p14:creationId xmlns:p14="http://schemas.microsoft.com/office/powerpoint/2010/main" val="415669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B8F0-11F8-9644-BB50-FCDAF7EC54BC}"/>
              </a:ext>
            </a:extLst>
          </p:cNvPr>
          <p:cNvSpPr>
            <a:spLocks noGrp="1"/>
          </p:cNvSpPr>
          <p:nvPr>
            <p:ph type="title"/>
          </p:nvPr>
        </p:nvSpPr>
        <p:spPr/>
        <p:txBody>
          <a:bodyPr/>
          <a:lstStyle/>
          <a:p>
            <a:r>
              <a:rPr lang="en-US" dirty="0"/>
              <a:t>Furosemide Pharmacokinetics</a:t>
            </a:r>
          </a:p>
        </p:txBody>
      </p:sp>
      <p:pic>
        <p:nvPicPr>
          <p:cNvPr id="5122" name="Picture 2">
            <a:extLst>
              <a:ext uri="{FF2B5EF4-FFF2-40B4-BE49-F238E27FC236}">
                <a16:creationId xmlns:a16="http://schemas.microsoft.com/office/drawing/2014/main" id="{284B23E2-5900-4D41-99C1-9A08338E30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28750"/>
            <a:ext cx="6243018" cy="3838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B508BE0-B680-454F-9BB0-AF578E28321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4624" y="4580945"/>
            <a:ext cx="4829176" cy="21341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23C9FB0-BCFC-E74F-9CA6-2BD2E4683728}"/>
              </a:ext>
            </a:extLst>
          </p:cNvPr>
          <p:cNvSpPr>
            <a:spLocks noGrp="1"/>
          </p:cNvSpPr>
          <p:nvPr>
            <p:ph idx="1"/>
          </p:nvPr>
        </p:nvSpPr>
        <p:spPr>
          <a:xfrm>
            <a:off x="7539037" y="1531144"/>
            <a:ext cx="3981450" cy="2783681"/>
          </a:xfrm>
        </p:spPr>
        <p:txBody>
          <a:bodyPr>
            <a:normAutofit fontScale="92500"/>
          </a:bodyPr>
          <a:lstStyle/>
          <a:p>
            <a:r>
              <a:rPr lang="en-US" dirty="0"/>
              <a:t>Act from</a:t>
            </a:r>
            <a:r>
              <a:rPr lang="en-US" b="1" dirty="0"/>
              <a:t> LUMEN </a:t>
            </a:r>
            <a:r>
              <a:rPr lang="en-US" dirty="0"/>
              <a:t>of nephron on thick ascending limb of Loop and macula </a:t>
            </a:r>
            <a:r>
              <a:rPr lang="en-US" dirty="0" err="1"/>
              <a:t>densa</a:t>
            </a:r>
            <a:r>
              <a:rPr lang="en-US" dirty="0"/>
              <a:t>. </a:t>
            </a:r>
          </a:p>
          <a:p>
            <a:r>
              <a:rPr lang="en-US" dirty="0"/>
              <a:t>Natriuretic threshold ~</a:t>
            </a:r>
          </a:p>
          <a:p>
            <a:pPr lvl="1"/>
            <a:r>
              <a:rPr lang="en-US" dirty="0"/>
              <a:t>GFR (delivery)</a:t>
            </a:r>
          </a:p>
          <a:p>
            <a:pPr lvl="1"/>
            <a:r>
              <a:rPr lang="en-US" dirty="0" err="1"/>
              <a:t>Vd</a:t>
            </a:r>
            <a:r>
              <a:rPr lang="en-US" dirty="0"/>
              <a:t> (increased in </a:t>
            </a:r>
            <a:r>
              <a:rPr lang="en-US" dirty="0" err="1"/>
              <a:t>hypoalb</a:t>
            </a:r>
            <a:r>
              <a:rPr lang="en-US" dirty="0"/>
              <a:t>)</a:t>
            </a:r>
          </a:p>
        </p:txBody>
      </p:sp>
    </p:spTree>
    <p:extLst>
      <p:ext uri="{BB962C8B-B14F-4D97-AF65-F5344CB8AC3E}">
        <p14:creationId xmlns:p14="http://schemas.microsoft.com/office/powerpoint/2010/main" val="165432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B978-8F9A-2A48-85EB-765683207692}"/>
              </a:ext>
            </a:extLst>
          </p:cNvPr>
          <p:cNvSpPr>
            <a:spLocks noGrp="1"/>
          </p:cNvSpPr>
          <p:nvPr>
            <p:ph type="title"/>
          </p:nvPr>
        </p:nvSpPr>
        <p:spPr/>
        <p:txBody>
          <a:bodyPr/>
          <a:lstStyle/>
          <a:p>
            <a:r>
              <a:rPr lang="en-US" dirty="0"/>
              <a:t>GFR estimate in Critical illness</a:t>
            </a:r>
          </a:p>
        </p:txBody>
      </p:sp>
      <p:sp>
        <p:nvSpPr>
          <p:cNvPr id="3" name="Content Placeholder 2">
            <a:extLst>
              <a:ext uri="{FF2B5EF4-FFF2-40B4-BE49-F238E27FC236}">
                <a16:creationId xmlns:a16="http://schemas.microsoft.com/office/drawing/2014/main" id="{162A5380-5B72-4049-BB8E-60FAF5CADBF7}"/>
              </a:ext>
            </a:extLst>
          </p:cNvPr>
          <p:cNvSpPr>
            <a:spLocks noGrp="1"/>
          </p:cNvSpPr>
          <p:nvPr>
            <p:ph idx="1"/>
          </p:nvPr>
        </p:nvSpPr>
        <p:spPr>
          <a:xfrm>
            <a:off x="838200" y="4860445"/>
            <a:ext cx="10853057" cy="3264860"/>
          </a:xfrm>
        </p:spPr>
        <p:txBody>
          <a:bodyPr/>
          <a:lstStyle/>
          <a:p>
            <a:r>
              <a:rPr lang="en-US" dirty="0"/>
              <a:t>Predictive equations compared to </a:t>
            </a:r>
            <a:r>
              <a:rPr lang="en-US" dirty="0" err="1"/>
              <a:t>iohexol</a:t>
            </a:r>
            <a:r>
              <a:rPr lang="en-US" dirty="0"/>
              <a:t> dose derived GFR measurement in unselected ICU patients</a:t>
            </a:r>
          </a:p>
          <a:p>
            <a:r>
              <a:rPr lang="en-US" dirty="0"/>
              <a:t>Kinetic and creatinine clearance measurement are BOTH still off </a:t>
            </a:r>
          </a:p>
          <a:p>
            <a:pPr lvl="1"/>
            <a:r>
              <a:rPr lang="en-US" dirty="0"/>
              <a:t>not just lack of steady state. </a:t>
            </a:r>
          </a:p>
          <a:p>
            <a:endParaRPr lang="en-US" dirty="0"/>
          </a:p>
        </p:txBody>
      </p:sp>
      <p:pic>
        <p:nvPicPr>
          <p:cNvPr id="4" name="Picture 3" descr="Chart, bar chart&#10;&#10;Description automatically generated">
            <a:extLst>
              <a:ext uri="{FF2B5EF4-FFF2-40B4-BE49-F238E27FC236}">
                <a16:creationId xmlns:a16="http://schemas.microsoft.com/office/drawing/2014/main" id="{710F2274-0726-C143-BB0E-1F6E28CDB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3327" y="1422454"/>
            <a:ext cx="3820987" cy="3322971"/>
          </a:xfrm>
          <a:prstGeom prst="rect">
            <a:avLst/>
          </a:prstGeom>
        </p:spPr>
      </p:pic>
      <p:sp>
        <p:nvSpPr>
          <p:cNvPr id="5" name="Donut 4">
            <a:extLst>
              <a:ext uri="{FF2B5EF4-FFF2-40B4-BE49-F238E27FC236}">
                <a16:creationId xmlns:a16="http://schemas.microsoft.com/office/drawing/2014/main" id="{728C39B6-46E4-3F4C-9351-83E88B52AD87}"/>
              </a:ext>
            </a:extLst>
          </p:cNvPr>
          <p:cNvSpPr/>
          <p:nvPr/>
        </p:nvSpPr>
        <p:spPr>
          <a:xfrm>
            <a:off x="5635517" y="3345197"/>
            <a:ext cx="598715" cy="707572"/>
          </a:xfrm>
          <a:prstGeom prst="donut">
            <a:avLst>
              <a:gd name="adj" fmla="val 8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4E9E6A24-3FFD-D04B-8645-A7EE2EAFA006}"/>
              </a:ext>
            </a:extLst>
          </p:cNvPr>
          <p:cNvSpPr/>
          <p:nvPr/>
        </p:nvSpPr>
        <p:spPr>
          <a:xfrm>
            <a:off x="6702316" y="3345197"/>
            <a:ext cx="381001" cy="489857"/>
          </a:xfrm>
          <a:prstGeom prst="donut">
            <a:avLst>
              <a:gd name="adj" fmla="val 8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B81C431D-DB44-7849-BD6A-6EE9066DDD13}"/>
              </a:ext>
            </a:extLst>
          </p:cNvPr>
          <p:cNvSpPr/>
          <p:nvPr/>
        </p:nvSpPr>
        <p:spPr>
          <a:xfrm>
            <a:off x="3483327" y="3302448"/>
            <a:ext cx="598715" cy="707572"/>
          </a:xfrm>
          <a:prstGeom prst="donut">
            <a:avLst>
              <a:gd name="adj" fmla="val 8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a:extLst>
              <a:ext uri="{FF2B5EF4-FFF2-40B4-BE49-F238E27FC236}">
                <a16:creationId xmlns:a16="http://schemas.microsoft.com/office/drawing/2014/main" id="{77B952A2-3A81-7844-A4C3-DFA403BE4798}"/>
              </a:ext>
            </a:extLst>
          </p:cNvPr>
          <p:cNvSpPr txBox="1">
            <a:spLocks/>
          </p:cNvSpPr>
          <p:nvPr/>
        </p:nvSpPr>
        <p:spPr>
          <a:xfrm>
            <a:off x="7304314" y="5090485"/>
            <a:ext cx="4139753" cy="1556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6079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197A-14F7-5843-AC70-53DC91ED15F3}"/>
              </a:ext>
            </a:extLst>
          </p:cNvPr>
          <p:cNvSpPr>
            <a:spLocks noGrp="1"/>
          </p:cNvSpPr>
          <p:nvPr>
            <p:ph type="title"/>
          </p:nvPr>
        </p:nvSpPr>
        <p:spPr/>
        <p:txBody>
          <a:bodyPr/>
          <a:lstStyle/>
          <a:p>
            <a:r>
              <a:rPr lang="en-US" dirty="0"/>
              <a:t>N of 1 Trial</a:t>
            </a:r>
          </a:p>
        </p:txBody>
      </p:sp>
      <p:sp>
        <p:nvSpPr>
          <p:cNvPr id="3" name="Content Placeholder 2">
            <a:extLst>
              <a:ext uri="{FF2B5EF4-FFF2-40B4-BE49-F238E27FC236}">
                <a16:creationId xmlns:a16="http://schemas.microsoft.com/office/drawing/2014/main" id="{CED5DE05-262A-2E46-AE0C-B4259CB34AE2}"/>
              </a:ext>
            </a:extLst>
          </p:cNvPr>
          <p:cNvSpPr>
            <a:spLocks noGrp="1"/>
          </p:cNvSpPr>
          <p:nvPr>
            <p:ph idx="1"/>
          </p:nvPr>
        </p:nvSpPr>
        <p:spPr/>
        <p:txBody>
          <a:bodyPr/>
          <a:lstStyle/>
          <a:p>
            <a:r>
              <a:rPr lang="en-US" dirty="0"/>
              <a:t>Due to unpredictability – very difficult to predict ahead of time </a:t>
            </a:r>
          </a:p>
          <a:p>
            <a:r>
              <a:rPr lang="en-US" strike="sngStrike" dirty="0"/>
              <a:t>Wait 6 hours? </a:t>
            </a:r>
            <a:r>
              <a:rPr lang="en-US" dirty="0"/>
              <a:t>Lasix duration of action is actually shorter</a:t>
            </a:r>
          </a:p>
          <a:p>
            <a:pPr lvl="1"/>
            <a:r>
              <a:rPr lang="en-US" dirty="0"/>
              <a:t>Last six hours = depends on ”absorption limited pharmacokinetics”. </a:t>
            </a:r>
          </a:p>
          <a:p>
            <a:pPr lvl="1"/>
            <a:r>
              <a:rPr lang="en-US" dirty="0"/>
              <a:t>Shorter in IV</a:t>
            </a:r>
          </a:p>
          <a:p>
            <a:r>
              <a:rPr lang="en-US" dirty="0"/>
              <a:t>Wait </a:t>
            </a:r>
            <a:r>
              <a:rPr lang="en-US" b="1" dirty="0"/>
              <a:t>2 hours </a:t>
            </a:r>
            <a:r>
              <a:rPr lang="en-US" dirty="0"/>
              <a:t>for a response</a:t>
            </a:r>
          </a:p>
          <a:p>
            <a:pPr lvl="1"/>
            <a:r>
              <a:rPr lang="en-US" dirty="0"/>
              <a:t>Give a dose. If no response in 2 hours, double the dose.</a:t>
            </a:r>
          </a:p>
          <a:p>
            <a:pPr lvl="1"/>
            <a:endParaRPr lang="en-US" dirty="0"/>
          </a:p>
        </p:txBody>
      </p:sp>
    </p:spTree>
    <p:extLst>
      <p:ext uri="{BB962C8B-B14F-4D97-AF65-F5344CB8AC3E}">
        <p14:creationId xmlns:p14="http://schemas.microsoft.com/office/powerpoint/2010/main" val="256118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6DEF-709A-C64D-AF8D-F3B33448D3E6}"/>
              </a:ext>
            </a:extLst>
          </p:cNvPr>
          <p:cNvSpPr>
            <a:spLocks noGrp="1"/>
          </p:cNvSpPr>
          <p:nvPr>
            <p:ph type="title"/>
          </p:nvPr>
        </p:nvSpPr>
        <p:spPr/>
        <p:txBody>
          <a:bodyPr/>
          <a:lstStyle/>
          <a:p>
            <a:r>
              <a:rPr lang="en-US" dirty="0"/>
              <a:t>Loop diuretic physiology – symptoms not sufficient to guide decongestion</a:t>
            </a:r>
          </a:p>
        </p:txBody>
      </p:sp>
      <p:sp>
        <p:nvSpPr>
          <p:cNvPr id="4" name="AutoShape 2">
            <a:extLst>
              <a:ext uri="{FF2B5EF4-FFF2-40B4-BE49-F238E27FC236}">
                <a16:creationId xmlns:a16="http://schemas.microsoft.com/office/drawing/2014/main" id="{79BD6825-ABAF-8D48-8AE9-D6B7E19E25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B90EA0E-BE08-CC4D-A0EB-CE78B0EDF29D}"/>
              </a:ext>
            </a:extLst>
          </p:cNvPr>
          <p:cNvPicPr/>
          <p:nvPr/>
        </p:nvPicPr>
        <p:blipFill>
          <a:blip r:embed="rId3" cstate="email">
            <a:extLst>
              <a:ext uri="{28A0092B-C50C-407E-A947-70E740481C1C}">
                <a14:useLocalDpi xmlns:a14="http://schemas.microsoft.com/office/drawing/2010/main"/>
              </a:ext>
            </a:extLst>
          </a:blip>
          <a:stretch/>
        </p:blipFill>
        <p:spPr>
          <a:xfrm>
            <a:off x="838200" y="1824549"/>
            <a:ext cx="5986777" cy="4693725"/>
          </a:xfrm>
          <a:prstGeom prst="rect">
            <a:avLst/>
          </a:prstGeom>
          <a:ln>
            <a:noFill/>
          </a:ln>
        </p:spPr>
      </p:pic>
      <p:sp>
        <p:nvSpPr>
          <p:cNvPr id="7" name="TextBox 6">
            <a:extLst>
              <a:ext uri="{FF2B5EF4-FFF2-40B4-BE49-F238E27FC236}">
                <a16:creationId xmlns:a16="http://schemas.microsoft.com/office/drawing/2014/main" id="{DF6198B0-22AE-FB44-AC0F-8E1946EE48F7}"/>
              </a:ext>
            </a:extLst>
          </p:cNvPr>
          <p:cNvSpPr txBox="1"/>
          <p:nvPr/>
        </p:nvSpPr>
        <p:spPr>
          <a:xfrm>
            <a:off x="7829549" y="2157413"/>
            <a:ext cx="3012621" cy="3970318"/>
          </a:xfrm>
          <a:prstGeom prst="rect">
            <a:avLst/>
          </a:prstGeom>
          <a:noFill/>
        </p:spPr>
        <p:txBody>
          <a:bodyPr wrap="square" rtlCol="0">
            <a:spAutoFit/>
          </a:bodyPr>
          <a:lstStyle/>
          <a:p>
            <a:r>
              <a:rPr lang="en-US" dirty="0"/>
              <a:t>Furosemide reduces preload immediately due to </a:t>
            </a:r>
            <a:r>
              <a:rPr lang="en-US" dirty="0" err="1"/>
              <a:t>venodilation</a:t>
            </a:r>
            <a:r>
              <a:rPr lang="en-US" dirty="0"/>
              <a:t> – before diuretic effect starts.</a:t>
            </a:r>
          </a:p>
          <a:p>
            <a:endParaRPr lang="en-US" dirty="0"/>
          </a:p>
          <a:p>
            <a:pPr lvl="0">
              <a:defRPr/>
            </a:pPr>
            <a:r>
              <a:rPr lang="en-US" dirty="0"/>
              <a:t>Temporal Changes in Mean Left Ventricular Filling Pressure, Calf Venous Capacitance, and Total Urine Output after Intravenous Furosemide. Dikshit K et al. N </a:t>
            </a:r>
            <a:r>
              <a:rPr lang="en-US" dirty="0" err="1"/>
              <a:t>Engl</a:t>
            </a:r>
            <a:r>
              <a:rPr lang="en-US" dirty="0"/>
              <a:t> J Med 1973;288:1087-1090</a:t>
            </a:r>
          </a:p>
          <a:p>
            <a:endParaRPr lang="en-US" dirty="0"/>
          </a:p>
        </p:txBody>
      </p:sp>
    </p:spTree>
    <p:extLst>
      <p:ext uri="{BB962C8B-B14F-4D97-AF65-F5344CB8AC3E}">
        <p14:creationId xmlns:p14="http://schemas.microsoft.com/office/powerpoint/2010/main" val="275231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62D7-01CF-1B4C-BD8B-8BDEB93E6A92}"/>
              </a:ext>
            </a:extLst>
          </p:cNvPr>
          <p:cNvSpPr>
            <a:spLocks noGrp="1"/>
          </p:cNvSpPr>
          <p:nvPr>
            <p:ph type="title"/>
          </p:nvPr>
        </p:nvSpPr>
        <p:spPr/>
        <p:txBody>
          <a:bodyPr/>
          <a:lstStyle/>
          <a:p>
            <a:r>
              <a:rPr lang="en-US" dirty="0"/>
              <a:t>Toxicity without volume depletion?</a:t>
            </a:r>
          </a:p>
        </p:txBody>
      </p:sp>
      <p:sp>
        <p:nvSpPr>
          <p:cNvPr id="3" name="Content Placeholder 2">
            <a:extLst>
              <a:ext uri="{FF2B5EF4-FFF2-40B4-BE49-F238E27FC236}">
                <a16:creationId xmlns:a16="http://schemas.microsoft.com/office/drawing/2014/main" id="{B68200B4-3D84-D441-8CA7-8612804D2B10}"/>
              </a:ext>
            </a:extLst>
          </p:cNvPr>
          <p:cNvSpPr>
            <a:spLocks noGrp="1"/>
          </p:cNvSpPr>
          <p:nvPr>
            <p:ph idx="1"/>
          </p:nvPr>
        </p:nvSpPr>
        <p:spPr/>
        <p:txBody>
          <a:bodyPr>
            <a:normAutofit fontScale="85000" lnSpcReduction="20000"/>
          </a:bodyPr>
          <a:lstStyle/>
          <a:p>
            <a:r>
              <a:rPr lang="en-US" dirty="0"/>
              <a:t>1985: Patient with oliguric AKI were given “</a:t>
            </a:r>
            <a:r>
              <a:rPr lang="en-US" b="1" dirty="0"/>
              <a:t>1 g furosemide was given as a single injection over four hours.</a:t>
            </a:r>
            <a:r>
              <a:rPr lang="en-US" dirty="0"/>
              <a:t> In the test group, frusemide </a:t>
            </a:r>
            <a:r>
              <a:rPr lang="en-US" b="1" dirty="0"/>
              <a:t>was then continued either intravenously or orally in a dose of 3 g/24 </a:t>
            </a:r>
            <a:r>
              <a:rPr lang="en-US" b="1" dirty="0" err="1"/>
              <a:t>hr</a:t>
            </a:r>
            <a:r>
              <a:rPr lang="en-US" dirty="0"/>
              <a:t> until a urine output of 200 ml/</a:t>
            </a:r>
            <a:r>
              <a:rPr lang="en-US" dirty="0" err="1"/>
              <a:t>hr</a:t>
            </a:r>
            <a:r>
              <a:rPr lang="en-US" dirty="0"/>
              <a:t> was sustained or until the plasma creatinine fell …The serious complication of </a:t>
            </a:r>
            <a:r>
              <a:rPr lang="en-US" b="1" dirty="0"/>
              <a:t>deafness occurred in two of 28 patients and in one of them this was permanent</a:t>
            </a:r>
            <a:r>
              <a:rPr lang="en-US" dirty="0"/>
              <a:t>.”</a:t>
            </a:r>
          </a:p>
          <a:p>
            <a:r>
              <a:rPr lang="en-US" dirty="0"/>
              <a:t>2021: Yale Diuretic Protocol: “automated, nurse-driven, and called for administration of 2 to 12.5 mg IV bumetanide up to 3 times daily.” “rapidly escalated toward a peak of </a:t>
            </a:r>
            <a:r>
              <a:rPr lang="en-US" b="1" dirty="0"/>
              <a:t>1,500 mg IV furosemide equivalents </a:t>
            </a:r>
            <a:r>
              <a:rPr lang="en-US" dirty="0"/>
              <a:t>per day that was reached in the first 2 days of the protocol in </a:t>
            </a:r>
            <a:r>
              <a:rPr lang="en-US" b="1" dirty="0"/>
              <a:t>86% of patients</a:t>
            </a:r>
            <a:r>
              <a:rPr lang="en-US" dirty="0"/>
              <a:t>.” “No cases of ototoxicity (n=409)</a:t>
            </a:r>
          </a:p>
          <a:p>
            <a:r>
              <a:rPr lang="en-US" dirty="0"/>
              <a:t>Meta-analysis: OR 3 of developing ototoxicity when dose excess 1 GRAM daily (~40 mg/</a:t>
            </a:r>
            <a:r>
              <a:rPr lang="en-US" dirty="0" err="1"/>
              <a:t>hr</a:t>
            </a:r>
            <a:r>
              <a:rPr lang="en-US" dirty="0"/>
              <a:t>)</a:t>
            </a:r>
          </a:p>
          <a:p>
            <a:r>
              <a:rPr lang="en-US" b="1" i="1" u="sng" dirty="0"/>
              <a:t>NOT A NEPHROTOXIN</a:t>
            </a:r>
          </a:p>
        </p:txBody>
      </p:sp>
    </p:spTree>
    <p:extLst>
      <p:ext uri="{BB962C8B-B14F-4D97-AF65-F5344CB8AC3E}">
        <p14:creationId xmlns:p14="http://schemas.microsoft.com/office/powerpoint/2010/main" val="4659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4 Issues in Diuresis, revisited</a:t>
            </a:r>
          </a:p>
        </p:txBody>
      </p:sp>
      <p:sp>
        <p:nvSpPr>
          <p:cNvPr id="3" name="Content Placeholder 2">
            <a:extLst>
              <a:ext uri="{FF2B5EF4-FFF2-40B4-BE49-F238E27FC236}">
                <a16:creationId xmlns:a16="http://schemas.microsoft.com/office/drawing/2014/main" id="{92FB2E17-7D6B-8C42-A246-8063FE8A2AA1}"/>
              </a:ext>
            </a:extLst>
          </p:cNvPr>
          <p:cNvSpPr>
            <a:spLocks noGrp="1"/>
          </p:cNvSpPr>
          <p:nvPr>
            <p:ph idx="1"/>
          </p:nvPr>
        </p:nvSpPr>
        <p:spPr/>
        <p:txBody>
          <a:bodyPr/>
          <a:lstStyle/>
          <a:p>
            <a:r>
              <a:rPr lang="en-US" dirty="0"/>
              <a:t>How Do We Arrive at a Loop Diuretic Dose?</a:t>
            </a:r>
          </a:p>
          <a:p>
            <a:r>
              <a:rPr lang="en-US" dirty="0">
                <a:solidFill>
                  <a:srgbClr val="FF0000"/>
                </a:solidFill>
              </a:rPr>
              <a:t>What else can we do to help?</a:t>
            </a:r>
          </a:p>
          <a:p>
            <a:r>
              <a:rPr lang="en-US" dirty="0"/>
              <a:t>How Do We Arrive at a goal?</a:t>
            </a:r>
          </a:p>
          <a:p>
            <a:r>
              <a:rPr lang="en-US" dirty="0"/>
              <a:t>How do we know when to stop?</a:t>
            </a:r>
          </a:p>
          <a:p>
            <a:endParaRPr lang="en-US" dirty="0"/>
          </a:p>
        </p:txBody>
      </p:sp>
    </p:spTree>
    <p:extLst>
      <p:ext uri="{BB962C8B-B14F-4D97-AF65-F5344CB8AC3E}">
        <p14:creationId xmlns:p14="http://schemas.microsoft.com/office/powerpoint/2010/main" val="122169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3650-BC50-D84B-B6DD-E654C06CAF0A}"/>
              </a:ext>
            </a:extLst>
          </p:cNvPr>
          <p:cNvSpPr>
            <a:spLocks noGrp="1"/>
          </p:cNvSpPr>
          <p:nvPr>
            <p:ph type="title"/>
          </p:nvPr>
        </p:nvSpPr>
        <p:spPr/>
        <p:txBody>
          <a:bodyPr/>
          <a:lstStyle/>
          <a:p>
            <a:r>
              <a:rPr lang="en-US" dirty="0"/>
              <a:t>What other initial orders are important? </a:t>
            </a:r>
          </a:p>
        </p:txBody>
      </p:sp>
      <p:sp>
        <p:nvSpPr>
          <p:cNvPr id="3" name="Content Placeholder 2">
            <a:extLst>
              <a:ext uri="{FF2B5EF4-FFF2-40B4-BE49-F238E27FC236}">
                <a16:creationId xmlns:a16="http://schemas.microsoft.com/office/drawing/2014/main" id="{B8FE7185-4EB7-4749-9606-AE14955E08F4}"/>
              </a:ext>
            </a:extLst>
          </p:cNvPr>
          <p:cNvSpPr>
            <a:spLocks noGrp="1"/>
          </p:cNvSpPr>
          <p:nvPr>
            <p:ph idx="1"/>
          </p:nvPr>
        </p:nvSpPr>
        <p:spPr/>
        <p:txBody>
          <a:bodyPr/>
          <a:lstStyle/>
          <a:p>
            <a:r>
              <a:rPr lang="en-US" dirty="0"/>
              <a:t>Strict I/</a:t>
            </a:r>
            <a:r>
              <a:rPr lang="en-US" dirty="0" err="1"/>
              <a:t>Os</a:t>
            </a:r>
            <a:r>
              <a:rPr lang="en-US" dirty="0"/>
              <a:t> and Daily weights? Yes or No</a:t>
            </a:r>
          </a:p>
          <a:p>
            <a:r>
              <a:rPr lang="en-US" dirty="0"/>
              <a:t>Fluid restriction of 2L per day? Yes or No</a:t>
            </a:r>
          </a:p>
          <a:p>
            <a:r>
              <a:rPr lang="en-US" dirty="0"/>
              <a:t>Na restriction of 2g per day? Yes or No</a:t>
            </a:r>
          </a:p>
        </p:txBody>
      </p:sp>
    </p:spTree>
    <p:extLst>
      <p:ext uri="{BB962C8B-B14F-4D97-AF65-F5344CB8AC3E}">
        <p14:creationId xmlns:p14="http://schemas.microsoft.com/office/powerpoint/2010/main" val="225155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69F5F3-BED7-AC4E-9758-4FA30361BC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C89381-5B3B-D04D-B39C-153EA2EF8CDE}"/>
              </a:ext>
            </a:extLst>
          </p:cNvPr>
          <p:cNvSpPr>
            <a:spLocks noGrp="1"/>
          </p:cNvSpPr>
          <p:nvPr>
            <p:ph type="ctrTitle"/>
          </p:nvPr>
        </p:nvSpPr>
        <p:spPr>
          <a:xfrm>
            <a:off x="477981" y="1122363"/>
            <a:ext cx="4023360" cy="3204134"/>
          </a:xfrm>
        </p:spPr>
        <p:txBody>
          <a:bodyPr anchor="b">
            <a:normAutofit/>
          </a:bodyPr>
          <a:lstStyle/>
          <a:p>
            <a:pPr algn="l"/>
            <a:r>
              <a:rPr lang="en-US" sz="4800"/>
              <a:t>On Diuresis</a:t>
            </a:r>
          </a:p>
        </p:txBody>
      </p:sp>
      <p:sp>
        <p:nvSpPr>
          <p:cNvPr id="3" name="Subtitle 2">
            <a:extLst>
              <a:ext uri="{FF2B5EF4-FFF2-40B4-BE49-F238E27FC236}">
                <a16:creationId xmlns:a16="http://schemas.microsoft.com/office/drawing/2014/main" id="{A0532F5F-6047-E549-9DD8-72E65FD4E156}"/>
              </a:ext>
            </a:extLst>
          </p:cNvPr>
          <p:cNvSpPr>
            <a:spLocks noGrp="1"/>
          </p:cNvSpPr>
          <p:nvPr>
            <p:ph type="subTitle" idx="1"/>
          </p:nvPr>
        </p:nvSpPr>
        <p:spPr>
          <a:xfrm>
            <a:off x="477980" y="4872922"/>
            <a:ext cx="4023359" cy="1208141"/>
          </a:xfrm>
        </p:spPr>
        <p:txBody>
          <a:bodyPr>
            <a:normAutofit/>
          </a:bodyPr>
          <a:lstStyle/>
          <a:p>
            <a:pPr algn="l"/>
            <a:r>
              <a:rPr lang="en-US" sz="2000" dirty="0"/>
              <a:t>PGR 3/4/21</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3385960-BACE-2C4C-B1E2-04682743ADE4}"/>
              </a:ext>
            </a:extLst>
          </p:cNvPr>
          <p:cNvSpPr/>
          <p:nvPr/>
        </p:nvSpPr>
        <p:spPr>
          <a:xfrm>
            <a:off x="9356752" y="109248"/>
            <a:ext cx="1708096" cy="369332"/>
          </a:xfrm>
          <a:prstGeom prst="rect">
            <a:avLst/>
          </a:prstGeom>
        </p:spPr>
        <p:txBody>
          <a:bodyPr wrap="none">
            <a:spAutoFit/>
          </a:bodyPr>
          <a:lstStyle/>
          <a:p>
            <a:r>
              <a:rPr lang="en-US" dirty="0"/>
              <a:t>Brian Locke, MD</a:t>
            </a:r>
          </a:p>
        </p:txBody>
      </p:sp>
    </p:spTree>
    <p:extLst>
      <p:ext uri="{BB962C8B-B14F-4D97-AF65-F5344CB8AC3E}">
        <p14:creationId xmlns:p14="http://schemas.microsoft.com/office/powerpoint/2010/main" val="24737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Salt and Fluid Restriction</a:t>
            </a:r>
          </a:p>
        </p:txBody>
      </p:sp>
      <p:pic>
        <p:nvPicPr>
          <p:cNvPr id="6" name="Content Placeholder 5" descr="A picture containing text, indoor, screenshot&#10;&#10;Description automatically generated">
            <a:extLst>
              <a:ext uri="{FF2B5EF4-FFF2-40B4-BE49-F238E27FC236}">
                <a16:creationId xmlns:a16="http://schemas.microsoft.com/office/drawing/2014/main" id="{8E815CE2-7DB3-814F-8ADA-0503F7B754B3}"/>
              </a:ext>
            </a:extLst>
          </p:cNvPr>
          <p:cNvPicPr>
            <a:picLocks noGrp="1" noChangeAspect="1"/>
          </p:cNvPicPr>
          <p:nvPr>
            <p:ph idx="1"/>
          </p:nvPr>
        </p:nvPicPr>
        <p:blipFill>
          <a:blip r:embed="rId3"/>
          <a:stretch>
            <a:fillRect/>
          </a:stretch>
        </p:blipFill>
        <p:spPr>
          <a:xfrm>
            <a:off x="1079812" y="1353615"/>
            <a:ext cx="8864288" cy="2757085"/>
          </a:xfrm>
        </p:spPr>
      </p:pic>
      <p:pic>
        <p:nvPicPr>
          <p:cNvPr id="8" name="Picture 7" descr="Diagram&#10;&#10;Description automatically generated">
            <a:extLst>
              <a:ext uri="{FF2B5EF4-FFF2-40B4-BE49-F238E27FC236}">
                <a16:creationId xmlns:a16="http://schemas.microsoft.com/office/drawing/2014/main" id="{59D04764-0DAE-2A41-A738-B25EAB8B7B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3287" y="4033062"/>
            <a:ext cx="2763401" cy="2567763"/>
          </a:xfrm>
          <a:prstGeom prst="rect">
            <a:avLst/>
          </a:prstGeom>
        </p:spPr>
      </p:pic>
      <p:pic>
        <p:nvPicPr>
          <p:cNvPr id="10" name="Picture 9" descr="Chart, box and whisker chart&#10;&#10;Description automatically generated">
            <a:extLst>
              <a:ext uri="{FF2B5EF4-FFF2-40B4-BE49-F238E27FC236}">
                <a16:creationId xmlns:a16="http://schemas.microsoft.com/office/drawing/2014/main" id="{C16B4B1E-F8B7-4B4E-8E70-CCA1B89D46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6688" y="4178649"/>
            <a:ext cx="3744822" cy="2276588"/>
          </a:xfrm>
          <a:prstGeom prst="rect">
            <a:avLst/>
          </a:prstGeom>
        </p:spPr>
      </p:pic>
      <p:pic>
        <p:nvPicPr>
          <p:cNvPr id="12" name="Picture 11" descr="Chart, line chart&#10;&#10;Description automatically generated">
            <a:extLst>
              <a:ext uri="{FF2B5EF4-FFF2-40B4-BE49-F238E27FC236}">
                <a16:creationId xmlns:a16="http://schemas.microsoft.com/office/drawing/2014/main" id="{A2F7B494-8729-294F-95C8-B9544F4A38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510" y="4033062"/>
            <a:ext cx="3587750" cy="2465590"/>
          </a:xfrm>
          <a:prstGeom prst="rect">
            <a:avLst/>
          </a:prstGeom>
        </p:spPr>
      </p:pic>
    </p:spTree>
    <p:extLst>
      <p:ext uri="{BB962C8B-B14F-4D97-AF65-F5344CB8AC3E}">
        <p14:creationId xmlns:p14="http://schemas.microsoft.com/office/powerpoint/2010/main" val="204288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Salt and Fluid Restriction causes… thirst</a:t>
            </a:r>
          </a:p>
        </p:txBody>
      </p:sp>
      <p:pic>
        <p:nvPicPr>
          <p:cNvPr id="7" name="Picture 6" descr="Graphical user interface, text, application&#10;&#10;Description automatically generated">
            <a:extLst>
              <a:ext uri="{FF2B5EF4-FFF2-40B4-BE49-F238E27FC236}">
                <a16:creationId xmlns:a16="http://schemas.microsoft.com/office/drawing/2014/main" id="{F6AEA52D-6C21-6E41-9501-878419C90977}"/>
              </a:ext>
            </a:extLst>
          </p:cNvPr>
          <p:cNvPicPr>
            <a:picLocks noChangeAspect="1"/>
          </p:cNvPicPr>
          <p:nvPr/>
        </p:nvPicPr>
        <p:blipFill>
          <a:blip r:embed="rId2"/>
          <a:stretch>
            <a:fillRect/>
          </a:stretch>
        </p:blipFill>
        <p:spPr>
          <a:xfrm>
            <a:off x="838200" y="1690688"/>
            <a:ext cx="9080500" cy="2971800"/>
          </a:xfrm>
          <a:prstGeom prst="rect">
            <a:avLst/>
          </a:prstGeom>
        </p:spPr>
      </p:pic>
      <p:pic>
        <p:nvPicPr>
          <p:cNvPr id="5" name="Content Placeholder 4" descr="Chart, box and whisker chart&#10;&#10;Description automatically generated">
            <a:extLst>
              <a:ext uri="{FF2B5EF4-FFF2-40B4-BE49-F238E27FC236}">
                <a16:creationId xmlns:a16="http://schemas.microsoft.com/office/drawing/2014/main" id="{59C11CFB-63AF-DF41-8FE7-3D8540999527}"/>
              </a:ext>
            </a:extLst>
          </p:cNvPr>
          <p:cNvPicPr>
            <a:picLocks noGrp="1" noChangeAspect="1"/>
          </p:cNvPicPr>
          <p:nvPr>
            <p:ph idx="1"/>
          </p:nvPr>
        </p:nvPicPr>
        <p:blipFill>
          <a:blip r:embed="rId3"/>
          <a:stretch>
            <a:fillRect/>
          </a:stretch>
        </p:blipFill>
        <p:spPr>
          <a:xfrm>
            <a:off x="838200" y="3708399"/>
            <a:ext cx="4610100" cy="2755900"/>
          </a:xfrm>
        </p:spPr>
      </p:pic>
      <p:pic>
        <p:nvPicPr>
          <p:cNvPr id="9" name="Picture 8" descr="Chart&#10;&#10;Description automatically generated">
            <a:extLst>
              <a:ext uri="{FF2B5EF4-FFF2-40B4-BE49-F238E27FC236}">
                <a16:creationId xmlns:a16="http://schemas.microsoft.com/office/drawing/2014/main" id="{778D8A6E-3AA8-404D-A3EF-2881DAADAE03}"/>
              </a:ext>
            </a:extLst>
          </p:cNvPr>
          <p:cNvPicPr>
            <a:picLocks noChangeAspect="1"/>
          </p:cNvPicPr>
          <p:nvPr/>
        </p:nvPicPr>
        <p:blipFill>
          <a:blip r:embed="rId4"/>
          <a:stretch>
            <a:fillRect/>
          </a:stretch>
        </p:blipFill>
        <p:spPr>
          <a:xfrm>
            <a:off x="5334000" y="3567112"/>
            <a:ext cx="4699000" cy="3200400"/>
          </a:xfrm>
          <a:prstGeom prst="rect">
            <a:avLst/>
          </a:prstGeom>
        </p:spPr>
      </p:pic>
    </p:spTree>
    <p:extLst>
      <p:ext uri="{BB962C8B-B14F-4D97-AF65-F5344CB8AC3E}">
        <p14:creationId xmlns:p14="http://schemas.microsoft.com/office/powerpoint/2010/main" val="307197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4 Issues in Diuresis, revisited</a:t>
            </a:r>
          </a:p>
        </p:txBody>
      </p:sp>
      <p:sp>
        <p:nvSpPr>
          <p:cNvPr id="3" name="Content Placeholder 2">
            <a:extLst>
              <a:ext uri="{FF2B5EF4-FFF2-40B4-BE49-F238E27FC236}">
                <a16:creationId xmlns:a16="http://schemas.microsoft.com/office/drawing/2014/main" id="{92FB2E17-7D6B-8C42-A246-8063FE8A2AA1}"/>
              </a:ext>
            </a:extLst>
          </p:cNvPr>
          <p:cNvSpPr>
            <a:spLocks noGrp="1"/>
          </p:cNvSpPr>
          <p:nvPr>
            <p:ph idx="1"/>
          </p:nvPr>
        </p:nvSpPr>
        <p:spPr/>
        <p:txBody>
          <a:bodyPr/>
          <a:lstStyle/>
          <a:p>
            <a:r>
              <a:rPr lang="en-US" dirty="0"/>
              <a:t>How Do We Arrive at a Loop Diuretic Dose?</a:t>
            </a:r>
          </a:p>
          <a:p>
            <a:r>
              <a:rPr lang="en-US" dirty="0"/>
              <a:t>What else can we do to help?</a:t>
            </a:r>
          </a:p>
          <a:p>
            <a:r>
              <a:rPr lang="en-US" dirty="0">
                <a:solidFill>
                  <a:srgbClr val="FF0000"/>
                </a:solidFill>
              </a:rPr>
              <a:t>How Do We Arrive at a goal?</a:t>
            </a:r>
          </a:p>
          <a:p>
            <a:r>
              <a:rPr lang="en-US" dirty="0"/>
              <a:t>How do we know when to stop?</a:t>
            </a:r>
          </a:p>
          <a:p>
            <a:endParaRPr lang="en-US" dirty="0"/>
          </a:p>
        </p:txBody>
      </p:sp>
    </p:spTree>
    <p:extLst>
      <p:ext uri="{BB962C8B-B14F-4D97-AF65-F5344CB8AC3E}">
        <p14:creationId xmlns:p14="http://schemas.microsoft.com/office/powerpoint/2010/main" val="1003550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6E82-D961-C64A-AFD1-68159EDB5C53}"/>
              </a:ext>
            </a:extLst>
          </p:cNvPr>
          <p:cNvSpPr>
            <a:spLocks noGrp="1"/>
          </p:cNvSpPr>
          <p:nvPr>
            <p:ph type="title"/>
          </p:nvPr>
        </p:nvSpPr>
        <p:spPr/>
        <p:txBody>
          <a:bodyPr/>
          <a:lstStyle/>
          <a:p>
            <a:r>
              <a:rPr lang="en-US" dirty="0"/>
              <a:t>What is your goal in the next 24 hours?</a:t>
            </a:r>
          </a:p>
        </p:txBody>
      </p:sp>
      <p:sp>
        <p:nvSpPr>
          <p:cNvPr id="3" name="Content Placeholder 2">
            <a:extLst>
              <a:ext uri="{FF2B5EF4-FFF2-40B4-BE49-F238E27FC236}">
                <a16:creationId xmlns:a16="http://schemas.microsoft.com/office/drawing/2014/main" id="{DDD8888F-0982-174E-AAFE-5E79F41C3F37}"/>
              </a:ext>
            </a:extLst>
          </p:cNvPr>
          <p:cNvSpPr>
            <a:spLocks noGrp="1"/>
          </p:cNvSpPr>
          <p:nvPr>
            <p:ph idx="1"/>
          </p:nvPr>
        </p:nvSpPr>
        <p:spPr/>
        <p:txBody>
          <a:bodyPr/>
          <a:lstStyle/>
          <a:p>
            <a:r>
              <a:rPr lang="en-US" dirty="0"/>
              <a:t>The intern suggests 40 IV Lasix. You suggest first coming up with a goal first, then a dosing strategy to meet that goal:</a:t>
            </a:r>
          </a:p>
          <a:p>
            <a:pPr lvl="1"/>
            <a:r>
              <a:rPr lang="en-US" dirty="0"/>
              <a:t>2-3L net negative in the next 24h</a:t>
            </a:r>
          </a:p>
          <a:p>
            <a:pPr lvl="1"/>
            <a:r>
              <a:rPr lang="en-US" dirty="0"/>
              <a:t>2-3 kg negative in the next 24h</a:t>
            </a:r>
          </a:p>
          <a:p>
            <a:pPr lvl="1"/>
            <a:r>
              <a:rPr lang="en-US" dirty="0"/>
              <a:t>100 mmol Na negative in the next 24h</a:t>
            </a:r>
          </a:p>
          <a:p>
            <a:pPr lvl="1"/>
            <a:r>
              <a:rPr lang="en-US" dirty="0"/>
              <a:t>3+ L net negative in the next 24h </a:t>
            </a:r>
          </a:p>
          <a:p>
            <a:pPr lvl="1"/>
            <a:r>
              <a:rPr lang="en-US" dirty="0"/>
              <a:t>3+ kg net negative in the next 24h</a:t>
            </a:r>
          </a:p>
          <a:p>
            <a:pPr lvl="1"/>
            <a:r>
              <a:rPr lang="en-US" dirty="0"/>
              <a:t>150 mmol Na negative in the next 24h </a:t>
            </a:r>
          </a:p>
        </p:txBody>
      </p:sp>
    </p:spTree>
    <p:extLst>
      <p:ext uri="{BB962C8B-B14F-4D97-AF65-F5344CB8AC3E}">
        <p14:creationId xmlns:p14="http://schemas.microsoft.com/office/powerpoint/2010/main" val="312824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DD88-5D27-6446-8E4B-F71D5D537B89}"/>
              </a:ext>
            </a:extLst>
          </p:cNvPr>
          <p:cNvSpPr>
            <a:spLocks noGrp="1"/>
          </p:cNvSpPr>
          <p:nvPr>
            <p:ph type="title"/>
          </p:nvPr>
        </p:nvSpPr>
        <p:spPr/>
        <p:txBody>
          <a:bodyPr/>
          <a:lstStyle/>
          <a:p>
            <a:r>
              <a:rPr lang="en-US" dirty="0"/>
              <a:t>Return to case:</a:t>
            </a:r>
          </a:p>
        </p:txBody>
      </p:sp>
      <p:sp>
        <p:nvSpPr>
          <p:cNvPr id="3" name="Content Placeholder 2">
            <a:extLst>
              <a:ext uri="{FF2B5EF4-FFF2-40B4-BE49-F238E27FC236}">
                <a16:creationId xmlns:a16="http://schemas.microsoft.com/office/drawing/2014/main" id="{3146F78F-5624-624D-878E-CD0A3C8E5514}"/>
              </a:ext>
            </a:extLst>
          </p:cNvPr>
          <p:cNvSpPr>
            <a:spLocks noGrp="1"/>
          </p:cNvSpPr>
          <p:nvPr>
            <p:ph idx="1"/>
          </p:nvPr>
        </p:nvSpPr>
        <p:spPr>
          <a:xfrm>
            <a:off x="721996" y="1862289"/>
            <a:ext cx="6552113" cy="4132111"/>
          </a:xfrm>
        </p:spPr>
        <p:txBody>
          <a:bodyPr/>
          <a:lstStyle/>
          <a:p>
            <a:r>
              <a:rPr lang="en-US" dirty="0"/>
              <a:t>We relaxed his fluid restriction and he drank 5L, made 5L of urine with no weight change. </a:t>
            </a:r>
          </a:p>
          <a:p>
            <a:r>
              <a:rPr lang="en-US" dirty="0"/>
              <a:t>Did we just waste a day?</a:t>
            </a:r>
          </a:p>
        </p:txBody>
      </p:sp>
      <p:pic>
        <p:nvPicPr>
          <p:cNvPr id="10242" name="Picture 2" descr="Amazon.com: 7-Eleven: DRINKWARE">
            <a:extLst>
              <a:ext uri="{FF2B5EF4-FFF2-40B4-BE49-F238E27FC236}">
                <a16:creationId xmlns:a16="http://schemas.microsoft.com/office/drawing/2014/main" id="{6E28148F-D65A-4144-811D-2095EA7CC9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4109" y="863600"/>
            <a:ext cx="4195895"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2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5B5E-456E-1A43-903A-C937BBB3542C}"/>
              </a:ext>
            </a:extLst>
          </p:cNvPr>
          <p:cNvSpPr>
            <a:spLocks noGrp="1"/>
          </p:cNvSpPr>
          <p:nvPr>
            <p:ph type="title"/>
          </p:nvPr>
        </p:nvSpPr>
        <p:spPr/>
        <p:txBody>
          <a:bodyPr/>
          <a:lstStyle/>
          <a:p>
            <a:r>
              <a:rPr lang="en-US" dirty="0"/>
              <a:t>What is the problem with I/O and Kg?</a:t>
            </a:r>
          </a:p>
        </p:txBody>
      </p:sp>
      <p:sp>
        <p:nvSpPr>
          <p:cNvPr id="3" name="Content Placeholder 2">
            <a:extLst>
              <a:ext uri="{FF2B5EF4-FFF2-40B4-BE49-F238E27FC236}">
                <a16:creationId xmlns:a16="http://schemas.microsoft.com/office/drawing/2014/main" id="{AC8EEC29-0DAC-4E4F-9C0D-E62CB06D0AAA}"/>
              </a:ext>
            </a:extLst>
          </p:cNvPr>
          <p:cNvSpPr>
            <a:spLocks noGrp="1"/>
          </p:cNvSpPr>
          <p:nvPr>
            <p:ph idx="1"/>
          </p:nvPr>
        </p:nvSpPr>
        <p:spPr>
          <a:xfrm>
            <a:off x="574950" y="1825625"/>
            <a:ext cx="5551714" cy="4351338"/>
          </a:xfrm>
        </p:spPr>
        <p:txBody>
          <a:bodyPr>
            <a:normAutofit fontScale="92500" lnSpcReduction="20000"/>
          </a:bodyPr>
          <a:lstStyle/>
          <a:p>
            <a:r>
              <a:rPr lang="en-US" dirty="0"/>
              <a:t>Resource intensive (charting I/</a:t>
            </a:r>
            <a:r>
              <a:rPr lang="en-US" dirty="0" err="1"/>
              <a:t>Os</a:t>
            </a:r>
            <a:r>
              <a:rPr lang="en-US" dirty="0"/>
              <a:t>)</a:t>
            </a:r>
          </a:p>
          <a:p>
            <a:r>
              <a:rPr lang="en-US" dirty="0"/>
              <a:t>Inaccurate  </a:t>
            </a:r>
          </a:p>
          <a:p>
            <a:r>
              <a:rPr lang="en-US" dirty="0"/>
              <a:t>It’s a surrogate for Natriuresis</a:t>
            </a:r>
          </a:p>
          <a:p>
            <a:pPr lvl="1"/>
            <a:r>
              <a:rPr lang="en-US" dirty="0"/>
              <a:t>Depends in a constant </a:t>
            </a:r>
            <a:r>
              <a:rPr lang="en-US" dirty="0" err="1"/>
              <a:t>U_Na</a:t>
            </a:r>
            <a:r>
              <a:rPr lang="en-US" dirty="0"/>
              <a:t>  concentration</a:t>
            </a:r>
          </a:p>
          <a:p>
            <a:pPr marL="0" indent="0">
              <a:buNone/>
            </a:pPr>
            <a:r>
              <a:rPr lang="en-US" u="sng" dirty="0"/>
              <a:t>Assumptions</a:t>
            </a:r>
          </a:p>
          <a:p>
            <a:pPr marL="0" indent="0">
              <a:buNone/>
            </a:pPr>
            <a:r>
              <a:rPr lang="en-US" dirty="0"/>
              <a:t>Mmol Natriuresis  (what we care about)</a:t>
            </a:r>
          </a:p>
          <a:p>
            <a:pPr marL="0" indent="0">
              <a:buNone/>
            </a:pPr>
            <a:r>
              <a:rPr lang="en-US" dirty="0"/>
              <a:t>&lt;–concentration of </a:t>
            </a:r>
            <a:r>
              <a:rPr lang="en-US" dirty="0" err="1"/>
              <a:t>UrineNa</a:t>
            </a:r>
            <a:r>
              <a:rPr lang="en-US" dirty="0"/>
              <a:t>--&gt; </a:t>
            </a:r>
          </a:p>
          <a:p>
            <a:pPr marL="0" indent="0">
              <a:buNone/>
            </a:pPr>
            <a:r>
              <a:rPr lang="en-US" dirty="0"/>
              <a:t>volume of Urine </a:t>
            </a:r>
          </a:p>
          <a:p>
            <a:pPr marL="0" indent="0">
              <a:buNone/>
            </a:pPr>
            <a:r>
              <a:rPr lang="en-US" dirty="0"/>
              <a:t>&lt;–weight or tracking recording--&gt; </a:t>
            </a:r>
          </a:p>
          <a:p>
            <a:pPr marL="0" indent="0">
              <a:buNone/>
            </a:pPr>
            <a:r>
              <a:rPr lang="en-US" dirty="0"/>
              <a:t>change (what we act on)</a:t>
            </a:r>
          </a:p>
          <a:p>
            <a:pPr lvl="1"/>
            <a:endParaRPr lang="en-US" dirty="0"/>
          </a:p>
        </p:txBody>
      </p:sp>
      <p:pic>
        <p:nvPicPr>
          <p:cNvPr id="5" name="Picture 4" descr="Chart, scatter chart&#10;&#10;Description automatically generated">
            <a:extLst>
              <a:ext uri="{FF2B5EF4-FFF2-40B4-BE49-F238E27FC236}">
                <a16:creationId xmlns:a16="http://schemas.microsoft.com/office/drawing/2014/main" id="{4A730A4A-08A8-A047-AB58-151199265E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6664" y="1690688"/>
            <a:ext cx="6065336" cy="5032375"/>
          </a:xfrm>
          <a:prstGeom prst="rect">
            <a:avLst/>
          </a:prstGeom>
        </p:spPr>
      </p:pic>
    </p:spTree>
    <p:extLst>
      <p:ext uri="{BB962C8B-B14F-4D97-AF65-F5344CB8AC3E}">
        <p14:creationId xmlns:p14="http://schemas.microsoft.com/office/powerpoint/2010/main" val="279328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364D-ADEE-2F4E-B9EC-BDCAD1334993}"/>
              </a:ext>
            </a:extLst>
          </p:cNvPr>
          <p:cNvSpPr>
            <a:spLocks noGrp="1"/>
          </p:cNvSpPr>
          <p:nvPr>
            <p:ph type="title"/>
          </p:nvPr>
        </p:nvSpPr>
        <p:spPr/>
        <p:txBody>
          <a:bodyPr/>
          <a:lstStyle/>
          <a:p>
            <a:r>
              <a:rPr lang="en-US" dirty="0"/>
              <a:t>Natriuresis varies widely during diuresis</a:t>
            </a:r>
          </a:p>
        </p:txBody>
      </p:sp>
      <p:pic>
        <p:nvPicPr>
          <p:cNvPr id="9" name="Content Placeholder 8" descr="Chart&#10;&#10;Description automatically generated">
            <a:extLst>
              <a:ext uri="{FF2B5EF4-FFF2-40B4-BE49-F238E27FC236}">
                <a16:creationId xmlns:a16="http://schemas.microsoft.com/office/drawing/2014/main" id="{99F68256-A91D-E34A-A943-C8C08C723A0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25285" y="1397000"/>
            <a:ext cx="3490913" cy="5354422"/>
          </a:xfrm>
        </p:spPr>
      </p:pic>
      <p:sp>
        <p:nvSpPr>
          <p:cNvPr id="10" name="Rectangle 9">
            <a:extLst>
              <a:ext uri="{FF2B5EF4-FFF2-40B4-BE49-F238E27FC236}">
                <a16:creationId xmlns:a16="http://schemas.microsoft.com/office/drawing/2014/main" id="{135AE9BE-C20D-ED4A-BAAE-2A32C26085DA}"/>
              </a:ext>
            </a:extLst>
          </p:cNvPr>
          <p:cNvSpPr/>
          <p:nvPr/>
        </p:nvSpPr>
        <p:spPr>
          <a:xfrm>
            <a:off x="4906728" y="1603602"/>
            <a:ext cx="6447071" cy="2308324"/>
          </a:xfrm>
          <a:prstGeom prst="rect">
            <a:avLst/>
          </a:prstGeom>
        </p:spPr>
        <p:txBody>
          <a:bodyPr wrap="square">
            <a:spAutoFit/>
          </a:bodyPr>
          <a:lstStyle/>
          <a:p>
            <a:r>
              <a:rPr lang="en-US" dirty="0"/>
              <a:t>Why might the Na concentration of urine vary between patients? </a:t>
            </a:r>
          </a:p>
          <a:p>
            <a:pPr lvl="1"/>
            <a:r>
              <a:rPr lang="en-US" dirty="0"/>
              <a:t>Depends on ADH presence (among other other reasons). </a:t>
            </a:r>
          </a:p>
          <a:p>
            <a:pPr lvl="2"/>
            <a:r>
              <a:rPr lang="en-US" dirty="0"/>
              <a:t>Tight water restriction = ADH increase, natriuresis unchanged. </a:t>
            </a:r>
          </a:p>
          <a:p>
            <a:pPr lvl="2"/>
            <a:r>
              <a:rPr lang="en-US" dirty="0"/>
              <a:t>Loose water restriction = ADH decrease, natriuresis unchanged</a:t>
            </a:r>
          </a:p>
          <a:p>
            <a:pPr lvl="2"/>
            <a:endParaRPr lang="en-US" dirty="0"/>
          </a:p>
          <a:p>
            <a:pPr lvl="2"/>
            <a:endParaRPr lang="en-US" dirty="0"/>
          </a:p>
        </p:txBody>
      </p:sp>
    </p:spTree>
    <p:extLst>
      <p:ext uri="{BB962C8B-B14F-4D97-AF65-F5344CB8AC3E}">
        <p14:creationId xmlns:p14="http://schemas.microsoft.com/office/powerpoint/2010/main" val="91407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0E82-95CA-1848-8807-89856389B5A4}"/>
              </a:ext>
            </a:extLst>
          </p:cNvPr>
          <p:cNvSpPr>
            <a:spLocks noGrp="1"/>
          </p:cNvSpPr>
          <p:nvPr>
            <p:ph type="title"/>
          </p:nvPr>
        </p:nvSpPr>
        <p:spPr/>
        <p:txBody>
          <a:bodyPr/>
          <a:lstStyle/>
          <a:p>
            <a:r>
              <a:rPr lang="en-US" dirty="0"/>
              <a:t>Urine composition by time</a:t>
            </a:r>
          </a:p>
        </p:txBody>
      </p:sp>
      <p:pic>
        <p:nvPicPr>
          <p:cNvPr id="4" name="Content Placeholder 3">
            <a:extLst>
              <a:ext uri="{FF2B5EF4-FFF2-40B4-BE49-F238E27FC236}">
                <a16:creationId xmlns:a16="http://schemas.microsoft.com/office/drawing/2014/main" id="{59370AD5-B904-334C-AAB9-7BBFE917EFC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22287" y="1847849"/>
            <a:ext cx="2146660" cy="4351338"/>
          </a:xfrm>
          <a:prstGeom prst="rect">
            <a:avLst/>
          </a:prstGeom>
        </p:spPr>
      </p:pic>
      <p:pic>
        <p:nvPicPr>
          <p:cNvPr id="5" name="Picture 4">
            <a:extLst>
              <a:ext uri="{FF2B5EF4-FFF2-40B4-BE49-F238E27FC236}">
                <a16:creationId xmlns:a16="http://schemas.microsoft.com/office/drawing/2014/main" id="{82706E25-3D13-F244-BDAC-E89C74ADB1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6869" y="1027906"/>
            <a:ext cx="4045272" cy="3429000"/>
          </a:xfrm>
          <a:prstGeom prst="rect">
            <a:avLst/>
          </a:prstGeom>
        </p:spPr>
      </p:pic>
      <p:pic>
        <p:nvPicPr>
          <p:cNvPr id="6" name="Picture 5">
            <a:extLst>
              <a:ext uri="{FF2B5EF4-FFF2-40B4-BE49-F238E27FC236}">
                <a16:creationId xmlns:a16="http://schemas.microsoft.com/office/drawing/2014/main" id="{6C26A43A-1ECC-084C-A400-BF8EBACCD3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864" y="2016125"/>
            <a:ext cx="2379877" cy="4014787"/>
          </a:xfrm>
          <a:prstGeom prst="rect">
            <a:avLst/>
          </a:prstGeom>
        </p:spPr>
      </p:pic>
      <p:sp>
        <p:nvSpPr>
          <p:cNvPr id="7" name="Rectangle 6">
            <a:extLst>
              <a:ext uri="{FF2B5EF4-FFF2-40B4-BE49-F238E27FC236}">
                <a16:creationId xmlns:a16="http://schemas.microsoft.com/office/drawing/2014/main" id="{B5E8C7DA-3AF9-7047-B70B-B83FC74540F0}"/>
              </a:ext>
            </a:extLst>
          </p:cNvPr>
          <p:cNvSpPr/>
          <p:nvPr/>
        </p:nvSpPr>
        <p:spPr>
          <a:xfrm>
            <a:off x="5493493" y="4952931"/>
            <a:ext cx="6772681" cy="646331"/>
          </a:xfrm>
          <a:prstGeom prst="rect">
            <a:avLst/>
          </a:prstGeom>
        </p:spPr>
        <p:txBody>
          <a:bodyPr wrap="square">
            <a:spAutoFit/>
          </a:bodyPr>
          <a:lstStyle/>
          <a:p>
            <a:pPr lvl="1"/>
            <a:r>
              <a:rPr lang="en-US" dirty="0"/>
              <a:t>“the sodium content of diuretic-induced urine is highly variable and correlates only modestly with fluid and weight loss”</a:t>
            </a:r>
          </a:p>
        </p:txBody>
      </p:sp>
    </p:spTree>
    <p:extLst>
      <p:ext uri="{BB962C8B-B14F-4D97-AF65-F5344CB8AC3E}">
        <p14:creationId xmlns:p14="http://schemas.microsoft.com/office/powerpoint/2010/main" val="313596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F317-D8B8-EC43-8486-A2189F35FA53}"/>
              </a:ext>
            </a:extLst>
          </p:cNvPr>
          <p:cNvSpPr>
            <a:spLocks noGrp="1"/>
          </p:cNvSpPr>
          <p:nvPr>
            <p:ph type="title"/>
          </p:nvPr>
        </p:nvSpPr>
        <p:spPr/>
        <p:txBody>
          <a:bodyPr/>
          <a:lstStyle/>
          <a:p>
            <a:r>
              <a:rPr lang="en-US" dirty="0"/>
              <a:t>Braking Phenomenon (of natriuresis)</a:t>
            </a:r>
          </a:p>
        </p:txBody>
      </p:sp>
      <p:pic>
        <p:nvPicPr>
          <p:cNvPr id="5" name="Content Placeholder 4" descr="Diagram&#10;&#10;Description automatically generated">
            <a:extLst>
              <a:ext uri="{FF2B5EF4-FFF2-40B4-BE49-F238E27FC236}">
                <a16:creationId xmlns:a16="http://schemas.microsoft.com/office/drawing/2014/main" id="{E8F63608-CCCD-1A4C-A5C1-127CC74977B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1294" y="1890939"/>
            <a:ext cx="4105581" cy="4351338"/>
          </a:xfrm>
        </p:spPr>
      </p:pic>
      <p:sp>
        <p:nvSpPr>
          <p:cNvPr id="4" name="Content Placeholder 2">
            <a:extLst>
              <a:ext uri="{FF2B5EF4-FFF2-40B4-BE49-F238E27FC236}">
                <a16:creationId xmlns:a16="http://schemas.microsoft.com/office/drawing/2014/main" id="{3A0A7A77-A00D-744F-B152-FB30BFA13F98}"/>
              </a:ext>
            </a:extLst>
          </p:cNvPr>
          <p:cNvSpPr txBox="1">
            <a:spLocks/>
          </p:cNvSpPr>
          <p:nvPr/>
        </p:nvSpPr>
        <p:spPr>
          <a:xfrm>
            <a:off x="4885248" y="1890939"/>
            <a:ext cx="6768744"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Assume a patient makes no dietary changes</a:t>
            </a:r>
          </a:p>
          <a:p>
            <a:r>
              <a:rPr lang="en-US" dirty="0"/>
              <a:t>Sodium clearance increases with ECF (true)</a:t>
            </a:r>
          </a:p>
          <a:p>
            <a:r>
              <a:rPr lang="en-US" dirty="0"/>
              <a:t>Off diuretics, a patient takes in 3g of Na in 24h. They are at steady state. 3g of Na must be excreted in 24h. They are congested.  </a:t>
            </a:r>
          </a:p>
          <a:p>
            <a:r>
              <a:rPr lang="en-US" dirty="0"/>
              <a:t>If you start a diuretic, initially their ECF is unchanged (congested), but natriuresis increases. </a:t>
            </a:r>
          </a:p>
          <a:p>
            <a:r>
              <a:rPr lang="en-US" dirty="0"/>
              <a:t>They eventually reach a new steady state (in=out), but at a lower ECF </a:t>
            </a:r>
          </a:p>
        </p:txBody>
      </p:sp>
    </p:spTree>
    <p:extLst>
      <p:ext uri="{BB962C8B-B14F-4D97-AF65-F5344CB8AC3E}">
        <p14:creationId xmlns:p14="http://schemas.microsoft.com/office/powerpoint/2010/main" val="372656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FB30-091F-6845-8C0E-C50F5556F345}"/>
              </a:ext>
            </a:extLst>
          </p:cNvPr>
          <p:cNvSpPr>
            <a:spLocks noGrp="1"/>
          </p:cNvSpPr>
          <p:nvPr>
            <p:ph type="title"/>
          </p:nvPr>
        </p:nvSpPr>
        <p:spPr/>
        <p:txBody>
          <a:bodyPr/>
          <a:lstStyle/>
          <a:p>
            <a:r>
              <a:rPr lang="en-US" dirty="0"/>
              <a:t>Discordant Diuresis and Natriuresis</a:t>
            </a:r>
          </a:p>
        </p:txBody>
      </p:sp>
      <p:graphicFrame>
        <p:nvGraphicFramePr>
          <p:cNvPr id="4" name="Table 4">
            <a:extLst>
              <a:ext uri="{FF2B5EF4-FFF2-40B4-BE49-F238E27FC236}">
                <a16:creationId xmlns:a16="http://schemas.microsoft.com/office/drawing/2014/main" id="{E97FE5A4-BBF4-8C42-8F2A-26A12C94EDF3}"/>
              </a:ext>
            </a:extLst>
          </p:cNvPr>
          <p:cNvGraphicFramePr>
            <a:graphicFrameLocks noGrp="1"/>
          </p:cNvGraphicFramePr>
          <p:nvPr>
            <p:extLst>
              <p:ext uri="{D42A27DB-BD31-4B8C-83A1-F6EECF244321}">
                <p14:modId xmlns:p14="http://schemas.microsoft.com/office/powerpoint/2010/main" val="4009157236"/>
              </p:ext>
            </p:extLst>
          </p:nvPr>
        </p:nvGraphicFramePr>
        <p:xfrm>
          <a:off x="421140" y="2567485"/>
          <a:ext cx="5903460" cy="2886257"/>
        </p:xfrm>
        <a:graphic>
          <a:graphicData uri="http://schemas.openxmlformats.org/drawingml/2006/table">
            <a:tbl>
              <a:tblPr firstRow="1" bandRow="1">
                <a:tableStyleId>{5940675A-B579-460E-94D1-54222C63F5DA}</a:tableStyleId>
              </a:tblPr>
              <a:tblGrid>
                <a:gridCol w="1967820">
                  <a:extLst>
                    <a:ext uri="{9D8B030D-6E8A-4147-A177-3AD203B41FA5}">
                      <a16:colId xmlns:a16="http://schemas.microsoft.com/office/drawing/2014/main" val="260135436"/>
                    </a:ext>
                  </a:extLst>
                </a:gridCol>
                <a:gridCol w="1967820">
                  <a:extLst>
                    <a:ext uri="{9D8B030D-6E8A-4147-A177-3AD203B41FA5}">
                      <a16:colId xmlns:a16="http://schemas.microsoft.com/office/drawing/2014/main" val="3387300185"/>
                    </a:ext>
                  </a:extLst>
                </a:gridCol>
                <a:gridCol w="1967820">
                  <a:extLst>
                    <a:ext uri="{9D8B030D-6E8A-4147-A177-3AD203B41FA5}">
                      <a16:colId xmlns:a16="http://schemas.microsoft.com/office/drawing/2014/main" val="2366317056"/>
                    </a:ext>
                  </a:extLst>
                </a:gridCol>
              </a:tblGrid>
              <a:tr h="841825">
                <a:tc>
                  <a:txBody>
                    <a:bodyPr/>
                    <a:lstStyle/>
                    <a:p>
                      <a:endParaRPr lang="en-US" dirty="0"/>
                    </a:p>
                  </a:txBody>
                  <a:tcPr/>
                </a:tc>
                <a:tc>
                  <a:txBody>
                    <a:bodyPr/>
                    <a:lstStyle/>
                    <a:p>
                      <a:r>
                        <a:rPr lang="en-US" dirty="0"/>
                        <a:t>Net Na drops a little</a:t>
                      </a:r>
                    </a:p>
                  </a:txBody>
                  <a:tcPr/>
                </a:tc>
                <a:tc>
                  <a:txBody>
                    <a:bodyPr/>
                    <a:lstStyle/>
                    <a:p>
                      <a:r>
                        <a:rPr lang="en-US" dirty="0"/>
                        <a:t>Net Na drops a lot</a:t>
                      </a:r>
                    </a:p>
                  </a:txBody>
                  <a:tcPr/>
                </a:tc>
                <a:extLst>
                  <a:ext uri="{0D108BD9-81ED-4DB2-BD59-A6C34878D82A}">
                    <a16:rowId xmlns:a16="http://schemas.microsoft.com/office/drawing/2014/main" val="2886916804"/>
                  </a:ext>
                </a:extLst>
              </a:tr>
              <a:tr h="1202607">
                <a:tc>
                  <a:txBody>
                    <a:bodyPr/>
                    <a:lstStyle/>
                    <a:p>
                      <a:r>
                        <a:rPr lang="en-US" dirty="0"/>
                        <a:t>Net I/O drops a little</a:t>
                      </a:r>
                    </a:p>
                  </a:txBody>
                  <a:tcPr/>
                </a:tc>
                <a:tc>
                  <a:txBody>
                    <a:bodyPr/>
                    <a:lstStyle/>
                    <a:p>
                      <a:r>
                        <a:rPr lang="en-US" dirty="0">
                          <a:highlight>
                            <a:srgbClr val="FF0000"/>
                          </a:highlight>
                        </a:rPr>
                        <a:t>Not much response, normal [</a:t>
                      </a:r>
                      <a:r>
                        <a:rPr lang="en-US" dirty="0" err="1">
                          <a:highlight>
                            <a:srgbClr val="FF0000"/>
                          </a:highlight>
                        </a:rPr>
                        <a:t>U_Na</a:t>
                      </a:r>
                      <a:r>
                        <a:rPr lang="en-US" dirty="0">
                          <a:highlight>
                            <a:srgbClr val="FF0000"/>
                          </a:highlight>
                        </a:rPr>
                        <a:t>]</a:t>
                      </a:r>
                    </a:p>
                  </a:txBody>
                  <a:tcPr/>
                </a:tc>
                <a:tc>
                  <a:txBody>
                    <a:bodyPr/>
                    <a:lstStyle/>
                    <a:p>
                      <a:r>
                        <a:rPr lang="en-US" dirty="0">
                          <a:solidFill>
                            <a:srgbClr val="00B050"/>
                          </a:solidFill>
                        </a:rPr>
                        <a:t>Good natriuresis, high [</a:t>
                      </a:r>
                      <a:r>
                        <a:rPr lang="en-US" dirty="0" err="1">
                          <a:solidFill>
                            <a:srgbClr val="00B050"/>
                          </a:solidFill>
                        </a:rPr>
                        <a:t>U_Na</a:t>
                      </a:r>
                      <a:r>
                        <a:rPr lang="en-US" dirty="0">
                          <a:solidFill>
                            <a:srgbClr val="00B050"/>
                          </a:solidFill>
                        </a:rPr>
                        <a:t>]</a:t>
                      </a:r>
                    </a:p>
                  </a:txBody>
                  <a:tcPr/>
                </a:tc>
                <a:extLst>
                  <a:ext uri="{0D108BD9-81ED-4DB2-BD59-A6C34878D82A}">
                    <a16:rowId xmlns:a16="http://schemas.microsoft.com/office/drawing/2014/main" val="2810867975"/>
                  </a:ext>
                </a:extLst>
              </a:tr>
              <a:tr h="841825">
                <a:tc>
                  <a:txBody>
                    <a:bodyPr/>
                    <a:lstStyle/>
                    <a:p>
                      <a:r>
                        <a:rPr lang="en-US" dirty="0"/>
                        <a:t>Net I/O drops a lot</a:t>
                      </a:r>
                    </a:p>
                  </a:txBody>
                  <a:tcPr/>
                </a:tc>
                <a:tc>
                  <a:txBody>
                    <a:bodyPr/>
                    <a:lstStyle/>
                    <a:p>
                      <a:r>
                        <a:rPr lang="en-US" dirty="0">
                          <a:solidFill>
                            <a:srgbClr val="FF0000"/>
                          </a:solidFill>
                        </a:rPr>
                        <a:t>Good diuresis, </a:t>
                      </a:r>
                    </a:p>
                    <a:p>
                      <a:r>
                        <a:rPr lang="en-US" dirty="0">
                          <a:solidFill>
                            <a:srgbClr val="FF0000"/>
                          </a:solidFill>
                        </a:rPr>
                        <a:t>Low [</a:t>
                      </a:r>
                      <a:r>
                        <a:rPr lang="en-US" dirty="0" err="1">
                          <a:solidFill>
                            <a:srgbClr val="FF0000"/>
                          </a:solidFill>
                        </a:rPr>
                        <a:t>U_Na</a:t>
                      </a:r>
                      <a:r>
                        <a:rPr lang="en-US" dirty="0">
                          <a:solidFill>
                            <a:srgbClr val="FF0000"/>
                          </a:solidFill>
                        </a:rPr>
                        <a:t>]</a:t>
                      </a:r>
                    </a:p>
                  </a:txBody>
                  <a:tcPr/>
                </a:tc>
                <a:tc>
                  <a:txBody>
                    <a:bodyPr/>
                    <a:lstStyle/>
                    <a:p>
                      <a:r>
                        <a:rPr lang="en-US" dirty="0">
                          <a:highlight>
                            <a:srgbClr val="00FF00"/>
                          </a:highlight>
                        </a:rPr>
                        <a:t>Good response, normal [</a:t>
                      </a:r>
                      <a:r>
                        <a:rPr lang="en-US" dirty="0" err="1">
                          <a:highlight>
                            <a:srgbClr val="00FF00"/>
                          </a:highlight>
                        </a:rPr>
                        <a:t>U_na</a:t>
                      </a:r>
                      <a:r>
                        <a:rPr lang="en-US" dirty="0">
                          <a:highlight>
                            <a:srgbClr val="00FF00"/>
                          </a:highlight>
                        </a:rPr>
                        <a:t>]</a:t>
                      </a:r>
                    </a:p>
                  </a:txBody>
                  <a:tcPr/>
                </a:tc>
                <a:extLst>
                  <a:ext uri="{0D108BD9-81ED-4DB2-BD59-A6C34878D82A}">
                    <a16:rowId xmlns:a16="http://schemas.microsoft.com/office/drawing/2014/main" val="2273920886"/>
                  </a:ext>
                </a:extLst>
              </a:tr>
            </a:tbl>
          </a:graphicData>
        </a:graphic>
      </p:graphicFrame>
      <p:pic>
        <p:nvPicPr>
          <p:cNvPr id="10" name="Content Placeholder 9" descr="Chart&#10;&#10;Description automatically generated with low confidence">
            <a:extLst>
              <a:ext uri="{FF2B5EF4-FFF2-40B4-BE49-F238E27FC236}">
                <a16:creationId xmlns:a16="http://schemas.microsoft.com/office/drawing/2014/main" id="{2D13A87A-6978-224A-BF97-D98570941FE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651575" y="1690688"/>
            <a:ext cx="5202564" cy="4351338"/>
          </a:xfrm>
        </p:spPr>
      </p:pic>
    </p:spTree>
    <p:extLst>
      <p:ext uri="{BB962C8B-B14F-4D97-AF65-F5344CB8AC3E}">
        <p14:creationId xmlns:p14="http://schemas.microsoft.com/office/powerpoint/2010/main" val="287552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a:xfrm>
            <a:off x="714521" y="873242"/>
            <a:ext cx="6215743" cy="1325563"/>
          </a:xfrm>
        </p:spPr>
        <p:txBody>
          <a:bodyPr>
            <a:normAutofit fontScale="90000"/>
          </a:bodyPr>
          <a:lstStyle/>
          <a:p>
            <a:r>
              <a:rPr lang="en-US" dirty="0"/>
              <a:t>Criteria to evaluate the potential impact of work in an area</a:t>
            </a:r>
          </a:p>
        </p:txBody>
      </p:sp>
      <p:pic>
        <p:nvPicPr>
          <p:cNvPr id="4" name="Picture 3">
            <a:extLst>
              <a:ext uri="{FF2B5EF4-FFF2-40B4-BE49-F238E27FC236}">
                <a16:creationId xmlns:a16="http://schemas.microsoft.com/office/drawing/2014/main" id="{3A716547-913D-2740-90C6-58DCB5F39C3B}"/>
              </a:ext>
            </a:extLst>
          </p:cNvPr>
          <p:cNvPicPr>
            <a:picLocks noChangeAspect="1"/>
          </p:cNvPicPr>
          <p:nvPr/>
        </p:nvPicPr>
        <p:blipFill>
          <a:blip r:embed="rId3"/>
          <a:stretch>
            <a:fillRect/>
          </a:stretch>
        </p:blipFill>
        <p:spPr>
          <a:xfrm>
            <a:off x="7438879" y="681037"/>
            <a:ext cx="4038600" cy="5473700"/>
          </a:xfrm>
          <a:prstGeom prst="rect">
            <a:avLst/>
          </a:prstGeom>
        </p:spPr>
      </p:pic>
      <p:pic>
        <p:nvPicPr>
          <p:cNvPr id="3074" name="Picture 2" descr="Screen Shot 2017-02-03 at 9.57.11 pm">
            <a:extLst>
              <a:ext uri="{FF2B5EF4-FFF2-40B4-BE49-F238E27FC236}">
                <a16:creationId xmlns:a16="http://schemas.microsoft.com/office/drawing/2014/main" id="{8A9F10B6-F270-6F41-BBA9-DAD126E971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521" y="3280574"/>
            <a:ext cx="6593058" cy="270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8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0CE2-7584-2B47-A686-62F498637A5B}"/>
              </a:ext>
            </a:extLst>
          </p:cNvPr>
          <p:cNvSpPr>
            <a:spLocks noGrp="1"/>
          </p:cNvSpPr>
          <p:nvPr>
            <p:ph type="title"/>
          </p:nvPr>
        </p:nvSpPr>
        <p:spPr/>
        <p:txBody>
          <a:bodyPr/>
          <a:lstStyle/>
          <a:p>
            <a:r>
              <a:rPr lang="en-US" dirty="0"/>
              <a:t>Natriuresis based decongestion</a:t>
            </a:r>
          </a:p>
        </p:txBody>
      </p:sp>
      <p:pic>
        <p:nvPicPr>
          <p:cNvPr id="7" name="Content Placeholder 6" descr="Diagram&#10;&#10;Description automatically generated">
            <a:extLst>
              <a:ext uri="{FF2B5EF4-FFF2-40B4-BE49-F238E27FC236}">
                <a16:creationId xmlns:a16="http://schemas.microsoft.com/office/drawing/2014/main" id="{3EAB24C1-790B-7E42-851C-0F4ECD80990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6061074" y="1960562"/>
            <a:ext cx="4985908" cy="435133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5FE1105-4337-8744-8AC4-D4B9AD24C49F}"/>
              </a:ext>
            </a:extLst>
          </p:cNvPr>
          <p:cNvSpPr txBox="1">
            <a:spLocks/>
          </p:cNvSpPr>
          <p:nvPr/>
        </p:nvSpPr>
        <p:spPr>
          <a:xfrm>
            <a:off x="838200" y="1825625"/>
            <a:ext cx="53911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Simple: Spot urine Na &gt; 100 2h after dose = was probably effective (will lead to net 2g+ natriuresis in BID dosing)</a:t>
            </a:r>
          </a:p>
          <a:p>
            <a:r>
              <a:rPr lang="en-US" dirty="0"/>
              <a:t>Complex: </a:t>
            </a:r>
          </a:p>
        </p:txBody>
      </p:sp>
      <p:pic>
        <p:nvPicPr>
          <p:cNvPr id="12" name="Picture 11" descr="Text, letter&#10;&#10;Description automatically generated">
            <a:extLst>
              <a:ext uri="{FF2B5EF4-FFF2-40B4-BE49-F238E27FC236}">
                <a16:creationId xmlns:a16="http://schemas.microsoft.com/office/drawing/2014/main" id="{7999E0E0-EE99-0D42-8A65-BF08286BAE39}"/>
              </a:ext>
            </a:extLst>
          </p:cNvPr>
          <p:cNvPicPr>
            <a:picLocks noChangeAspect="1"/>
          </p:cNvPicPr>
          <p:nvPr/>
        </p:nvPicPr>
        <p:blipFill>
          <a:blip r:embed="rId4"/>
          <a:stretch>
            <a:fillRect/>
          </a:stretch>
        </p:blipFill>
        <p:spPr>
          <a:xfrm>
            <a:off x="1145018" y="3889409"/>
            <a:ext cx="4327095" cy="2508620"/>
          </a:xfrm>
          <a:prstGeom prst="rect">
            <a:avLst/>
          </a:prstGeom>
        </p:spPr>
      </p:pic>
    </p:spTree>
    <p:extLst>
      <p:ext uri="{BB962C8B-B14F-4D97-AF65-F5344CB8AC3E}">
        <p14:creationId xmlns:p14="http://schemas.microsoft.com/office/powerpoint/2010/main" val="296767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92FB2E17-7D6B-8C42-A246-8063FE8A2AA1}"/>
              </a:ext>
            </a:extLst>
          </p:cNvPr>
          <p:cNvSpPr>
            <a:spLocks noGrp="1"/>
          </p:cNvSpPr>
          <p:nvPr>
            <p:ph idx="1"/>
          </p:nvPr>
        </p:nvSpPr>
        <p:spPr>
          <a:xfrm>
            <a:off x="6600824" y="1744077"/>
            <a:ext cx="4752975" cy="4432886"/>
          </a:xfrm>
        </p:spPr>
        <p:txBody>
          <a:bodyPr/>
          <a:lstStyle/>
          <a:p>
            <a:endParaRPr lang="en-US" dirty="0"/>
          </a:p>
          <a:p>
            <a:endParaRPr lang="en-US" dirty="0"/>
          </a:p>
        </p:txBody>
      </p:sp>
      <p:pic>
        <p:nvPicPr>
          <p:cNvPr id="6" name="Picture 5" descr="Graphical user interface, chart&#10;&#10;Description automatically generated">
            <a:extLst>
              <a:ext uri="{FF2B5EF4-FFF2-40B4-BE49-F238E27FC236}">
                <a16:creationId xmlns:a16="http://schemas.microsoft.com/office/drawing/2014/main" id="{5D450F18-E64D-F44E-BC53-0EB703D47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8496" y="365125"/>
            <a:ext cx="3816808" cy="5065713"/>
          </a:xfrm>
          <a:prstGeom prst="rect">
            <a:avLst/>
          </a:prstGeom>
        </p:spPr>
      </p:pic>
      <p:pic>
        <p:nvPicPr>
          <p:cNvPr id="11" name="Picture 10" descr="Chart&#10;&#10;Description automatically generated">
            <a:extLst>
              <a:ext uri="{FF2B5EF4-FFF2-40B4-BE49-F238E27FC236}">
                <a16:creationId xmlns:a16="http://schemas.microsoft.com/office/drawing/2014/main" id="{E4225430-3C3E-8345-830A-1936E14B37CA}"/>
              </a:ext>
            </a:extLst>
          </p:cNvPr>
          <p:cNvPicPr>
            <a:picLocks noChangeAspect="1"/>
          </p:cNvPicPr>
          <p:nvPr/>
        </p:nvPicPr>
        <p:blipFill>
          <a:blip r:embed="rId4"/>
          <a:stretch>
            <a:fillRect/>
          </a:stretch>
        </p:blipFill>
        <p:spPr>
          <a:xfrm>
            <a:off x="148217" y="2265070"/>
            <a:ext cx="5597516" cy="3390900"/>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A790D021-319A-B643-A2A0-55BCAB17BA65}"/>
              </a:ext>
            </a:extLst>
          </p:cNvPr>
          <p:cNvPicPr>
            <a:picLocks noChangeAspect="1"/>
          </p:cNvPicPr>
          <p:nvPr/>
        </p:nvPicPr>
        <p:blipFill>
          <a:blip r:embed="rId5"/>
          <a:stretch>
            <a:fillRect/>
          </a:stretch>
        </p:blipFill>
        <p:spPr>
          <a:xfrm>
            <a:off x="4887911" y="3854157"/>
            <a:ext cx="4089400" cy="2959100"/>
          </a:xfrm>
          <a:prstGeom prst="rect">
            <a:avLst/>
          </a:prstGeom>
        </p:spPr>
      </p:pic>
      <p:sp>
        <p:nvSpPr>
          <p:cNvPr id="12" name="Rectangle 11">
            <a:extLst>
              <a:ext uri="{FF2B5EF4-FFF2-40B4-BE49-F238E27FC236}">
                <a16:creationId xmlns:a16="http://schemas.microsoft.com/office/drawing/2014/main" id="{2136DA9F-AD3A-7B4C-9655-10958C25341D}"/>
              </a:ext>
            </a:extLst>
          </p:cNvPr>
          <p:cNvSpPr/>
          <p:nvPr/>
        </p:nvSpPr>
        <p:spPr>
          <a:xfrm>
            <a:off x="552915" y="5916211"/>
            <a:ext cx="3387714" cy="646331"/>
          </a:xfrm>
          <a:prstGeom prst="rect">
            <a:avLst/>
          </a:prstGeom>
        </p:spPr>
        <p:txBody>
          <a:bodyPr wrap="square">
            <a:spAutoFit/>
          </a:bodyPr>
          <a:lstStyle/>
          <a:p>
            <a:r>
              <a:rPr lang="en-US" dirty="0">
                <a:hlinkClick r:id="rId6"/>
              </a:rPr>
              <a:t>NCT04481919</a:t>
            </a:r>
            <a:r>
              <a:rPr lang="en-US" dirty="0"/>
              <a:t> RCT with hard outcome end-points ongoing</a:t>
            </a:r>
          </a:p>
        </p:txBody>
      </p:sp>
    </p:spTree>
    <p:extLst>
      <p:ext uri="{BB962C8B-B14F-4D97-AF65-F5344CB8AC3E}">
        <p14:creationId xmlns:p14="http://schemas.microsoft.com/office/powerpoint/2010/main" val="1489507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4 Issues in Diuresis, revisited</a:t>
            </a:r>
          </a:p>
        </p:txBody>
      </p:sp>
      <p:sp>
        <p:nvSpPr>
          <p:cNvPr id="3" name="Content Placeholder 2">
            <a:extLst>
              <a:ext uri="{FF2B5EF4-FFF2-40B4-BE49-F238E27FC236}">
                <a16:creationId xmlns:a16="http://schemas.microsoft.com/office/drawing/2014/main" id="{92FB2E17-7D6B-8C42-A246-8063FE8A2AA1}"/>
              </a:ext>
            </a:extLst>
          </p:cNvPr>
          <p:cNvSpPr>
            <a:spLocks noGrp="1"/>
          </p:cNvSpPr>
          <p:nvPr>
            <p:ph idx="1"/>
          </p:nvPr>
        </p:nvSpPr>
        <p:spPr/>
        <p:txBody>
          <a:bodyPr/>
          <a:lstStyle/>
          <a:p>
            <a:r>
              <a:rPr lang="en-US" dirty="0"/>
              <a:t>How Do We Arrive at a Loop Diuretic Dose?</a:t>
            </a:r>
          </a:p>
          <a:p>
            <a:r>
              <a:rPr lang="en-US" dirty="0"/>
              <a:t>What else can we do to help?</a:t>
            </a:r>
          </a:p>
          <a:p>
            <a:r>
              <a:rPr lang="en-US" dirty="0"/>
              <a:t>How Do We Arrive at a goal?</a:t>
            </a:r>
          </a:p>
          <a:p>
            <a:r>
              <a:rPr lang="en-US" dirty="0">
                <a:solidFill>
                  <a:srgbClr val="FF0000"/>
                </a:solidFill>
              </a:rPr>
              <a:t>How do we know when to stop?</a:t>
            </a:r>
          </a:p>
          <a:p>
            <a:endParaRPr lang="en-US" dirty="0"/>
          </a:p>
        </p:txBody>
      </p:sp>
    </p:spTree>
    <p:extLst>
      <p:ext uri="{BB962C8B-B14F-4D97-AF65-F5344CB8AC3E}">
        <p14:creationId xmlns:p14="http://schemas.microsoft.com/office/powerpoint/2010/main" val="254939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69C-DD22-3C4D-A498-EE00370E2427}"/>
              </a:ext>
            </a:extLst>
          </p:cNvPr>
          <p:cNvSpPr>
            <a:spLocks noGrp="1"/>
          </p:cNvSpPr>
          <p:nvPr>
            <p:ph type="title"/>
          </p:nvPr>
        </p:nvSpPr>
        <p:spPr/>
        <p:txBody>
          <a:bodyPr>
            <a:normAutofit fontScale="90000"/>
          </a:bodyPr>
          <a:lstStyle/>
          <a:p>
            <a:r>
              <a:rPr lang="en-US" sz="4000" dirty="0"/>
              <a:t>“Suspect near euvolemia due to contraction alkalosis”</a:t>
            </a:r>
            <a:br>
              <a:rPr lang="en-US" dirty="0"/>
            </a:br>
            <a:endParaRPr lang="en-US" dirty="0"/>
          </a:p>
        </p:txBody>
      </p:sp>
      <p:sp>
        <p:nvSpPr>
          <p:cNvPr id="5" name="Content Placeholder 4">
            <a:extLst>
              <a:ext uri="{FF2B5EF4-FFF2-40B4-BE49-F238E27FC236}">
                <a16:creationId xmlns:a16="http://schemas.microsoft.com/office/drawing/2014/main" id="{92ECFF74-23F3-6347-801D-3B4D0BA35DBD}"/>
              </a:ext>
            </a:extLst>
          </p:cNvPr>
          <p:cNvSpPr>
            <a:spLocks noGrp="1"/>
          </p:cNvSpPr>
          <p:nvPr>
            <p:ph idx="1"/>
          </p:nvPr>
        </p:nvSpPr>
        <p:spPr>
          <a:xfrm>
            <a:off x="838200" y="1825625"/>
            <a:ext cx="5767841" cy="4351338"/>
          </a:xfrm>
        </p:spPr>
        <p:txBody>
          <a:bodyPr>
            <a:normAutofit lnSpcReduction="10000"/>
          </a:bodyPr>
          <a:lstStyle/>
          <a:p>
            <a:r>
              <a:rPr lang="en-US" dirty="0"/>
              <a:t>Loop diuretics create Chloride (and Sodium)-Rich urine </a:t>
            </a:r>
          </a:p>
          <a:p>
            <a:r>
              <a:rPr lang="en-US" dirty="0"/>
              <a:t>Loosing Cl- rich, ‘bicarbonate poor’ urine will lead to development of alkalosis at ANY extracellular volume. </a:t>
            </a:r>
          </a:p>
          <a:p>
            <a:r>
              <a:rPr lang="en-US" dirty="0"/>
              <a:t>Pendrin: Chloride – Bicarbonate exchanger to maintain neutrality</a:t>
            </a:r>
          </a:p>
          <a:p>
            <a:r>
              <a:rPr lang="en-US" dirty="0"/>
              <a:t>Not “contraction” (albumin will not fix it), but “chloride depletion” (saline will). </a:t>
            </a:r>
          </a:p>
          <a:p>
            <a:endParaRPr lang="en-US" dirty="0"/>
          </a:p>
        </p:txBody>
      </p:sp>
      <p:pic>
        <p:nvPicPr>
          <p:cNvPr id="8194" name="Picture 2">
            <a:extLst>
              <a:ext uri="{FF2B5EF4-FFF2-40B4-BE49-F238E27FC236}">
                <a16:creationId xmlns:a16="http://schemas.microsoft.com/office/drawing/2014/main" id="{DC429FCA-26CC-4D4A-8170-76629626A6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6041" y="1481141"/>
            <a:ext cx="5422900" cy="478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67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B127-4E24-0947-BB65-291AA53B8819}"/>
              </a:ext>
            </a:extLst>
          </p:cNvPr>
          <p:cNvSpPr>
            <a:spLocks noGrp="1"/>
          </p:cNvSpPr>
          <p:nvPr>
            <p:ph type="title"/>
          </p:nvPr>
        </p:nvSpPr>
        <p:spPr/>
        <p:txBody>
          <a:bodyPr/>
          <a:lstStyle/>
          <a:p>
            <a:r>
              <a:rPr lang="en-US" dirty="0" err="1"/>
              <a:t>Diurese</a:t>
            </a:r>
            <a:r>
              <a:rPr lang="en-US" dirty="0"/>
              <a:t> until </a:t>
            </a:r>
            <a:r>
              <a:rPr lang="en-US" dirty="0" err="1"/>
              <a:t>sCr</a:t>
            </a:r>
            <a:r>
              <a:rPr lang="en-US" dirty="0"/>
              <a:t> clearly increases</a:t>
            </a:r>
          </a:p>
        </p:txBody>
      </p:sp>
      <p:pic>
        <p:nvPicPr>
          <p:cNvPr id="5" name="Picture 4" descr="Text&#10;&#10;Description automatically generated">
            <a:extLst>
              <a:ext uri="{FF2B5EF4-FFF2-40B4-BE49-F238E27FC236}">
                <a16:creationId xmlns:a16="http://schemas.microsoft.com/office/drawing/2014/main" id="{07305382-C7D9-D948-9299-91946CF0BF74}"/>
              </a:ext>
            </a:extLst>
          </p:cNvPr>
          <p:cNvPicPr>
            <a:picLocks noChangeAspect="1"/>
          </p:cNvPicPr>
          <p:nvPr/>
        </p:nvPicPr>
        <p:blipFill>
          <a:blip r:embed="rId3"/>
          <a:stretch>
            <a:fillRect/>
          </a:stretch>
        </p:blipFill>
        <p:spPr>
          <a:xfrm>
            <a:off x="1918507" y="1797617"/>
            <a:ext cx="7482138" cy="2445885"/>
          </a:xfrm>
          <a:prstGeom prst="rect">
            <a:avLst/>
          </a:prstGeom>
        </p:spPr>
      </p:pic>
      <p:pic>
        <p:nvPicPr>
          <p:cNvPr id="7" name="Picture 6">
            <a:extLst>
              <a:ext uri="{FF2B5EF4-FFF2-40B4-BE49-F238E27FC236}">
                <a16:creationId xmlns:a16="http://schemas.microsoft.com/office/drawing/2014/main" id="{4D96C14B-9222-A44A-88A3-852ADC3D6772}"/>
              </a:ext>
            </a:extLst>
          </p:cNvPr>
          <p:cNvPicPr>
            <a:picLocks noChangeAspect="1"/>
          </p:cNvPicPr>
          <p:nvPr/>
        </p:nvPicPr>
        <p:blipFill>
          <a:blip r:embed="rId4"/>
          <a:stretch>
            <a:fillRect/>
          </a:stretch>
        </p:blipFill>
        <p:spPr>
          <a:xfrm>
            <a:off x="966788" y="4831215"/>
            <a:ext cx="9897003" cy="1111818"/>
          </a:xfrm>
          <a:prstGeom prst="rect">
            <a:avLst/>
          </a:prstGeom>
        </p:spPr>
      </p:pic>
    </p:spTree>
    <p:extLst>
      <p:ext uri="{BB962C8B-B14F-4D97-AF65-F5344CB8AC3E}">
        <p14:creationId xmlns:p14="http://schemas.microsoft.com/office/powerpoint/2010/main" val="334385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D1E4-9A5D-9248-A748-CABB0C8B2C8D}"/>
              </a:ext>
            </a:extLst>
          </p:cNvPr>
          <p:cNvSpPr>
            <a:spLocks noGrp="1"/>
          </p:cNvSpPr>
          <p:nvPr>
            <p:ph type="title"/>
          </p:nvPr>
        </p:nvSpPr>
        <p:spPr/>
        <p:txBody>
          <a:bodyPr/>
          <a:lstStyle/>
          <a:p>
            <a:r>
              <a:rPr lang="en-US" dirty="0"/>
              <a:t>Decision Tree</a:t>
            </a:r>
          </a:p>
        </p:txBody>
      </p:sp>
      <p:sp>
        <p:nvSpPr>
          <p:cNvPr id="3" name="Content Placeholder 2">
            <a:extLst>
              <a:ext uri="{FF2B5EF4-FFF2-40B4-BE49-F238E27FC236}">
                <a16:creationId xmlns:a16="http://schemas.microsoft.com/office/drawing/2014/main" id="{99691C7A-8D4F-EA4E-9C69-19461A2E8A3F}"/>
              </a:ext>
            </a:extLst>
          </p:cNvPr>
          <p:cNvSpPr>
            <a:spLocks noGrp="1"/>
          </p:cNvSpPr>
          <p:nvPr>
            <p:ph idx="1"/>
          </p:nvPr>
        </p:nvSpPr>
        <p:spPr>
          <a:xfrm>
            <a:off x="6096000" y="1557338"/>
            <a:ext cx="5257799" cy="4619625"/>
          </a:xfrm>
        </p:spPr>
        <p:txBody>
          <a:bodyPr>
            <a:normAutofit/>
          </a:bodyPr>
          <a:lstStyle/>
          <a:p>
            <a:r>
              <a:rPr lang="en-US" dirty="0"/>
              <a:t>Is this patient still decongested?</a:t>
            </a:r>
          </a:p>
          <a:p>
            <a:r>
              <a:rPr lang="en-US" dirty="0"/>
              <a:t>Expected value of:</a:t>
            </a:r>
          </a:p>
          <a:p>
            <a:pPr lvl="1"/>
            <a:r>
              <a:rPr lang="en-US" dirty="0"/>
              <a:t>A: win, continue diuresis</a:t>
            </a:r>
          </a:p>
          <a:p>
            <a:pPr lvl="1"/>
            <a:r>
              <a:rPr lang="en-US" dirty="0"/>
              <a:t>B: </a:t>
            </a:r>
            <a:r>
              <a:rPr lang="en-US" dirty="0" err="1"/>
              <a:t>sCr</a:t>
            </a:r>
            <a:r>
              <a:rPr lang="en-US" dirty="0"/>
              <a:t> bump, no long-term harm</a:t>
            </a:r>
            <a:endParaRPr lang="en-US" dirty="0">
              <a:sym typeface="Wingdings" pitchFamily="2" charset="2"/>
            </a:endParaRPr>
          </a:p>
          <a:p>
            <a:pPr lvl="1"/>
            <a:r>
              <a:rPr lang="en-US" dirty="0">
                <a:sym typeface="Wingdings" pitchFamily="2" charset="2"/>
              </a:rPr>
              <a:t>C: Early discharge, increased readmission and morbidity</a:t>
            </a:r>
          </a:p>
          <a:p>
            <a:pPr lvl="1"/>
            <a:r>
              <a:rPr lang="en-US" dirty="0">
                <a:sym typeface="Wingdings" pitchFamily="2" charset="2"/>
              </a:rPr>
              <a:t>D: win, no diuresis</a:t>
            </a:r>
          </a:p>
          <a:p>
            <a:r>
              <a:rPr lang="en-US" dirty="0">
                <a:sym typeface="Wingdings" pitchFamily="2" charset="2"/>
              </a:rPr>
              <a:t>Thus, our threshold should be very far toward continuing diuresis (treatment)</a:t>
            </a:r>
          </a:p>
        </p:txBody>
      </p:sp>
      <p:pic>
        <p:nvPicPr>
          <p:cNvPr id="12290" name="Picture 2" descr="Image">
            <a:extLst>
              <a:ext uri="{FF2B5EF4-FFF2-40B4-BE49-F238E27FC236}">
                <a16:creationId xmlns:a16="http://schemas.microsoft.com/office/drawing/2014/main" id="{9EFA6472-2E5A-6B4B-ABB5-F77FC206B6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387" y="1759597"/>
            <a:ext cx="5789613" cy="441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7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B075-BCE7-7B46-A12B-5FA59488B5BC}"/>
              </a:ext>
            </a:extLst>
          </p:cNvPr>
          <p:cNvSpPr>
            <a:spLocks noGrp="1"/>
          </p:cNvSpPr>
          <p:nvPr>
            <p:ph type="title"/>
          </p:nvPr>
        </p:nvSpPr>
        <p:spPr/>
        <p:txBody>
          <a:bodyPr/>
          <a:lstStyle/>
          <a:p>
            <a:r>
              <a:rPr lang="en-US" dirty="0"/>
              <a:t>Case Resolution</a:t>
            </a:r>
          </a:p>
        </p:txBody>
      </p:sp>
      <p:sp>
        <p:nvSpPr>
          <p:cNvPr id="3" name="Content Placeholder 2">
            <a:extLst>
              <a:ext uri="{FF2B5EF4-FFF2-40B4-BE49-F238E27FC236}">
                <a16:creationId xmlns:a16="http://schemas.microsoft.com/office/drawing/2014/main" id="{62C520BF-EE12-E243-8104-CFE769466495}"/>
              </a:ext>
            </a:extLst>
          </p:cNvPr>
          <p:cNvSpPr>
            <a:spLocks noGrp="1"/>
          </p:cNvSpPr>
          <p:nvPr>
            <p:ph idx="1"/>
          </p:nvPr>
        </p:nvSpPr>
        <p:spPr/>
        <p:txBody>
          <a:bodyPr/>
          <a:lstStyle/>
          <a:p>
            <a:r>
              <a:rPr lang="en-US" dirty="0" err="1"/>
              <a:t>Diuresed</a:t>
            </a:r>
            <a:r>
              <a:rPr lang="en-US" dirty="0"/>
              <a:t> from 355 </a:t>
            </a:r>
            <a:r>
              <a:rPr lang="en-US" dirty="0" err="1"/>
              <a:t>lbs</a:t>
            </a:r>
            <a:r>
              <a:rPr lang="en-US" dirty="0"/>
              <a:t> to 307 </a:t>
            </a:r>
            <a:r>
              <a:rPr lang="en-US" dirty="0" err="1"/>
              <a:t>lbs</a:t>
            </a:r>
            <a:r>
              <a:rPr lang="en-US" dirty="0"/>
              <a:t> at discharge – did not have symptoms or chemistry evidence of adequate decongestion at this time. </a:t>
            </a:r>
          </a:p>
          <a:p>
            <a:r>
              <a:rPr lang="en-US" dirty="0"/>
              <a:t>Inpatient mask fit allowed for tolerance of CPAP inpatient, which was continued on discharge.</a:t>
            </a:r>
          </a:p>
        </p:txBody>
      </p:sp>
    </p:spTree>
    <p:extLst>
      <p:ext uri="{BB962C8B-B14F-4D97-AF65-F5344CB8AC3E}">
        <p14:creationId xmlns:p14="http://schemas.microsoft.com/office/powerpoint/2010/main" val="3527560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ECFD-8741-B24F-8410-FF1EB9A5B4E9}"/>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C7BA3B4B-7262-174D-A1E5-44DFF5F56E93}"/>
              </a:ext>
            </a:extLst>
          </p:cNvPr>
          <p:cNvSpPr>
            <a:spLocks noGrp="1"/>
          </p:cNvSpPr>
          <p:nvPr>
            <p:ph idx="1"/>
          </p:nvPr>
        </p:nvSpPr>
        <p:spPr/>
        <p:txBody>
          <a:bodyPr/>
          <a:lstStyle/>
          <a:p>
            <a:r>
              <a:rPr lang="en-US" dirty="0"/>
              <a:t>The numbers we follow give false assurance</a:t>
            </a:r>
          </a:p>
          <a:p>
            <a:pPr lvl="1"/>
            <a:r>
              <a:rPr lang="en-US" dirty="0"/>
              <a:t>Natriuresis is more important than I/O or Kg, which are inaccurate surrogates</a:t>
            </a:r>
          </a:p>
          <a:p>
            <a:pPr lvl="1"/>
            <a:r>
              <a:rPr lang="en-US" dirty="0"/>
              <a:t>Consider a spot urine Na if unsure if diuretic plan is working</a:t>
            </a:r>
          </a:p>
          <a:p>
            <a:r>
              <a:rPr lang="en-US" dirty="0"/>
              <a:t>Don’t wait 6 hours to </a:t>
            </a:r>
            <a:r>
              <a:rPr lang="en-US" dirty="0" err="1"/>
              <a:t>redose</a:t>
            </a:r>
            <a:r>
              <a:rPr lang="en-US" dirty="0"/>
              <a:t> Lasix if it’s not working. 2h is enough</a:t>
            </a:r>
          </a:p>
          <a:p>
            <a:r>
              <a:rPr lang="en-US" dirty="0"/>
              <a:t>Fluid (and Na) restrictions probably don’t help us decongest</a:t>
            </a:r>
          </a:p>
          <a:p>
            <a:r>
              <a:rPr lang="en-US" dirty="0"/>
              <a:t>Give more Lasix</a:t>
            </a:r>
          </a:p>
          <a:p>
            <a:r>
              <a:rPr lang="en-US" dirty="0"/>
              <a:t>Don’t stop </a:t>
            </a:r>
            <a:r>
              <a:rPr lang="en-US" dirty="0" err="1"/>
              <a:t>diuresing</a:t>
            </a:r>
            <a:r>
              <a:rPr lang="en-US" dirty="0"/>
              <a:t> until it’s OBVIOUS they are dry</a:t>
            </a:r>
          </a:p>
        </p:txBody>
      </p:sp>
    </p:spTree>
    <p:extLst>
      <p:ext uri="{BB962C8B-B14F-4D97-AF65-F5344CB8AC3E}">
        <p14:creationId xmlns:p14="http://schemas.microsoft.com/office/powerpoint/2010/main" val="1060399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5D5B-2B86-4A4D-852D-E1563877DC61}"/>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4AC9C978-0C5C-C84D-A450-01CB7660EB99}"/>
              </a:ext>
            </a:extLst>
          </p:cNvPr>
          <p:cNvSpPr>
            <a:spLocks noGrp="1"/>
          </p:cNvSpPr>
          <p:nvPr>
            <p:ph idx="1"/>
          </p:nvPr>
        </p:nvSpPr>
        <p:spPr/>
        <p:txBody>
          <a:bodyPr>
            <a:normAutofit fontScale="47500" lnSpcReduction="20000"/>
          </a:bodyPr>
          <a:lstStyle/>
          <a:p>
            <a:r>
              <a:rPr lang="en-US" dirty="0"/>
              <a:t>Ellison, D. H. (2019). Clinical pharmacology in diuretic use. </a:t>
            </a:r>
            <a:r>
              <a:rPr lang="en-US" i="1" dirty="0"/>
              <a:t>Clinical Journal of the American Society of Nephrology</a:t>
            </a:r>
            <a:r>
              <a:rPr lang="en-US" dirty="0"/>
              <a:t>, </a:t>
            </a:r>
            <a:r>
              <a:rPr lang="en-US" i="1" dirty="0"/>
              <a:t>14</a:t>
            </a:r>
            <a:r>
              <a:rPr lang="en-US" dirty="0"/>
              <a:t>(8), 1248-1257</a:t>
            </a:r>
          </a:p>
          <a:p>
            <a:r>
              <a:rPr lang="en-US" dirty="0" err="1"/>
              <a:t>Sangla</a:t>
            </a:r>
            <a:r>
              <a:rPr lang="en-US" dirty="0"/>
              <a:t>, F., Marti, P. E., </a:t>
            </a:r>
            <a:r>
              <a:rPr lang="en-US" dirty="0" err="1"/>
              <a:t>Verissimo</a:t>
            </a:r>
            <a:r>
              <a:rPr lang="en-US" dirty="0"/>
              <a:t>, T., Pugin, J., de </a:t>
            </a:r>
            <a:r>
              <a:rPr lang="en-US" dirty="0" err="1"/>
              <a:t>Seigneux</a:t>
            </a:r>
            <a:r>
              <a:rPr lang="en-US" dirty="0"/>
              <a:t>, S., &amp; </a:t>
            </a:r>
            <a:r>
              <a:rPr lang="en-US" dirty="0" err="1"/>
              <a:t>Legouis</a:t>
            </a:r>
            <a:r>
              <a:rPr lang="en-US" dirty="0"/>
              <a:t>, D. (2020). Measured and Estimated Glomerular Filtration Rate in the ICU: A Prospective Study. </a:t>
            </a:r>
            <a:r>
              <a:rPr lang="en-US" i="1" dirty="0"/>
              <a:t>Critical Care Medicine</a:t>
            </a:r>
            <a:r>
              <a:rPr lang="en-US" dirty="0"/>
              <a:t>, </a:t>
            </a:r>
            <a:r>
              <a:rPr lang="en-US" i="1" dirty="0"/>
              <a:t>48</a:t>
            </a:r>
            <a:r>
              <a:rPr lang="en-US" dirty="0"/>
              <a:t>(12), e1232-e1241.</a:t>
            </a:r>
          </a:p>
          <a:p>
            <a:r>
              <a:rPr lang="en-US" dirty="0" err="1"/>
              <a:t>Brisco</a:t>
            </a:r>
            <a:r>
              <a:rPr lang="en-US" dirty="0"/>
              <a:t>, M. A., </a:t>
            </a:r>
            <a:r>
              <a:rPr lang="en-US" dirty="0" err="1"/>
              <a:t>Zile</a:t>
            </a:r>
            <a:r>
              <a:rPr lang="en-US" dirty="0"/>
              <a:t>, M. R., </a:t>
            </a:r>
            <a:r>
              <a:rPr lang="en-US" dirty="0" err="1"/>
              <a:t>Hanberg</a:t>
            </a:r>
            <a:r>
              <a:rPr lang="en-US" dirty="0"/>
              <a:t>, J. S., Wilson, F. P., Parikh, C. R., Coca, S. G., ... &amp; </a:t>
            </a:r>
            <a:r>
              <a:rPr lang="en-US" dirty="0" err="1"/>
              <a:t>Testani</a:t>
            </a:r>
            <a:r>
              <a:rPr lang="en-US" dirty="0"/>
              <a:t>, J. M. (2016). Relevance of changes in serum creatinine during a heart failure trial of decongestive strategies: insights from the DOSE trial. </a:t>
            </a:r>
            <a:r>
              <a:rPr lang="en-US" i="1" dirty="0"/>
              <a:t>Journal of cardiac failure</a:t>
            </a:r>
            <a:r>
              <a:rPr lang="en-US" dirty="0"/>
              <a:t>, </a:t>
            </a:r>
            <a:r>
              <a:rPr lang="en-US" i="1" dirty="0"/>
              <a:t>22</a:t>
            </a:r>
            <a:r>
              <a:rPr lang="en-US" dirty="0"/>
              <a:t>(10), 753-760.</a:t>
            </a:r>
          </a:p>
          <a:p>
            <a:r>
              <a:rPr lang="en-US" dirty="0" err="1"/>
              <a:t>Ambrosy</a:t>
            </a:r>
            <a:r>
              <a:rPr lang="en-US" dirty="0"/>
              <a:t>, A. P., </a:t>
            </a:r>
            <a:r>
              <a:rPr lang="en-US" dirty="0" err="1"/>
              <a:t>Cerbin</a:t>
            </a:r>
            <a:r>
              <a:rPr lang="en-US" dirty="0"/>
              <a:t>, L. P., Armstrong, P. W., Butler, J., Coles, A., DeVore, A. D., ... &amp; Mentz, R. J. (2017). Body weight change during and after hospitalization for acute heart failure: patient characteristics, markers of congestion, and outcomes: findings from the ASCEND-HF trial. </a:t>
            </a:r>
            <a:r>
              <a:rPr lang="en-US" i="1" dirty="0"/>
              <a:t>JACC: Heart Failure</a:t>
            </a:r>
            <a:r>
              <a:rPr lang="en-US" dirty="0"/>
              <a:t>, </a:t>
            </a:r>
            <a:r>
              <a:rPr lang="en-US" i="1" dirty="0"/>
              <a:t>5</a:t>
            </a:r>
            <a:r>
              <a:rPr lang="en-US" dirty="0"/>
              <a:t>(1), 1-13.</a:t>
            </a:r>
          </a:p>
          <a:p>
            <a:r>
              <a:rPr lang="en-US" dirty="0"/>
              <a:t>Luke, R. G., &amp; </a:t>
            </a:r>
            <a:r>
              <a:rPr lang="en-US" dirty="0" err="1"/>
              <a:t>Galla</a:t>
            </a:r>
            <a:r>
              <a:rPr lang="en-US" dirty="0"/>
              <a:t>, J. H. (2012). It is chloride depletion alkalosis, not contraction alkalosis. </a:t>
            </a:r>
            <a:r>
              <a:rPr lang="en-US" i="1" dirty="0"/>
              <a:t>Journal of the American Society of Nephrology</a:t>
            </a:r>
            <a:r>
              <a:rPr lang="en-US" dirty="0"/>
              <a:t>, </a:t>
            </a:r>
            <a:r>
              <a:rPr lang="en-US" i="1" dirty="0"/>
              <a:t>23</a:t>
            </a:r>
            <a:r>
              <a:rPr lang="en-US" dirty="0"/>
              <a:t>(2), 204-207.</a:t>
            </a:r>
          </a:p>
          <a:p>
            <a:r>
              <a:rPr lang="en-US" dirty="0" err="1"/>
              <a:t>Aliti</a:t>
            </a:r>
            <a:r>
              <a:rPr lang="en-US" dirty="0"/>
              <a:t>, G. B., </a:t>
            </a:r>
            <a:r>
              <a:rPr lang="en-US" dirty="0" err="1"/>
              <a:t>Rabelo</a:t>
            </a:r>
            <a:r>
              <a:rPr lang="en-US" dirty="0"/>
              <a:t>, E. R., Clausell, N., Rohde, L. E., </a:t>
            </a:r>
            <a:r>
              <a:rPr lang="en-US" dirty="0" err="1"/>
              <a:t>Biolo</a:t>
            </a:r>
            <a:r>
              <a:rPr lang="en-US" dirty="0"/>
              <a:t>, A., &amp; Beck-da-Silva, L. (2013). Aggressive fluid and sodium restriction in acute decompensated heart failure: a randomized clinical trial. </a:t>
            </a:r>
            <a:r>
              <a:rPr lang="en-US" i="1" dirty="0"/>
              <a:t>JAMA internal medicine</a:t>
            </a:r>
            <a:r>
              <a:rPr lang="en-US" dirty="0"/>
              <a:t>, </a:t>
            </a:r>
            <a:r>
              <a:rPr lang="en-US" i="1" dirty="0"/>
              <a:t>173</a:t>
            </a:r>
            <a:r>
              <a:rPr lang="en-US" dirty="0"/>
              <a:t>(12), 1058-1064.</a:t>
            </a:r>
          </a:p>
          <a:p>
            <a:r>
              <a:rPr lang="en-US" dirty="0" err="1"/>
              <a:t>Verbrugge</a:t>
            </a:r>
            <a:r>
              <a:rPr lang="en-US" dirty="0"/>
              <a:t>, F. H., </a:t>
            </a:r>
            <a:r>
              <a:rPr lang="en-US" dirty="0" err="1"/>
              <a:t>Nijst</a:t>
            </a:r>
            <a:r>
              <a:rPr lang="en-US" dirty="0"/>
              <a:t>, P., Dupont, M., </a:t>
            </a:r>
            <a:r>
              <a:rPr lang="en-US" dirty="0" err="1"/>
              <a:t>Penders</a:t>
            </a:r>
            <a:r>
              <a:rPr lang="en-US" dirty="0"/>
              <a:t>, J., Tang, W. W., &amp; Mullens, W. (2014). Urinary composition during decongestive treatment in heart failure with reduced ejection fraction. </a:t>
            </a:r>
            <a:r>
              <a:rPr lang="en-US" i="1" dirty="0"/>
              <a:t>Circulation: Heart Failure</a:t>
            </a:r>
            <a:r>
              <a:rPr lang="en-US" dirty="0"/>
              <a:t>, </a:t>
            </a:r>
            <a:r>
              <a:rPr lang="en-US" i="1" dirty="0"/>
              <a:t>7</a:t>
            </a:r>
            <a:r>
              <a:rPr lang="en-US" dirty="0"/>
              <a:t>(5), 766-772. </a:t>
            </a:r>
          </a:p>
          <a:p>
            <a:r>
              <a:rPr lang="en-US" dirty="0"/>
              <a:t>Hodson, D. Z., Griffin, M., Mahoney, D., Raghavendra, P., Ahmad, T., Turner, J., ... &amp; </a:t>
            </a:r>
            <a:r>
              <a:rPr lang="en-US" dirty="0" err="1"/>
              <a:t>Testani</a:t>
            </a:r>
            <a:r>
              <a:rPr lang="en-US" dirty="0"/>
              <a:t>, J. M. (2019). Natriuretic response is highly variable and associated with 6-month survival: insights from the ROSE-AHF trial. </a:t>
            </a:r>
            <a:r>
              <a:rPr lang="en-US" i="1" dirty="0"/>
              <a:t>JACC: Heart Failure</a:t>
            </a:r>
            <a:r>
              <a:rPr lang="en-US" dirty="0"/>
              <a:t>, </a:t>
            </a:r>
            <a:r>
              <a:rPr lang="en-US" i="1" dirty="0"/>
              <a:t>7</a:t>
            </a:r>
            <a:r>
              <a:rPr lang="en-US" dirty="0"/>
              <a:t>(5), 383-391.</a:t>
            </a:r>
          </a:p>
          <a:p>
            <a:r>
              <a:rPr lang="en-US" dirty="0"/>
              <a:t>Rao, V. S., Ivey-Miranda, J. B., Cox, Z. L., </a:t>
            </a:r>
            <a:r>
              <a:rPr lang="en-US" dirty="0" err="1"/>
              <a:t>Riello</a:t>
            </a:r>
            <a:r>
              <a:rPr lang="en-US" dirty="0"/>
              <a:t>, R., Griffin, M., Fleming, J., ... &amp; </a:t>
            </a:r>
            <a:r>
              <a:rPr lang="en-US" dirty="0" err="1"/>
              <a:t>Testani</a:t>
            </a:r>
            <a:r>
              <a:rPr lang="en-US" dirty="0"/>
              <a:t>, J. M. (2021). Natriuretic equation to predict loop diuretic response in patients with heart failure. </a:t>
            </a:r>
            <a:r>
              <a:rPr lang="en-US" i="1" dirty="0"/>
              <a:t>Journal of the American College of Cardiology</a:t>
            </a:r>
            <a:r>
              <a:rPr lang="en-US" dirty="0"/>
              <a:t>, </a:t>
            </a:r>
            <a:r>
              <a:rPr lang="en-US" i="1" dirty="0"/>
              <a:t>77</a:t>
            </a:r>
            <a:r>
              <a:rPr lang="en-US" dirty="0"/>
              <a:t>(6), 695-708.</a:t>
            </a:r>
          </a:p>
          <a:p>
            <a:r>
              <a:rPr lang="en-US" dirty="0"/>
              <a:t>https://</a:t>
            </a:r>
            <a:r>
              <a:rPr lang="en-US" dirty="0" err="1"/>
              <a:t>www.coreimpodcast.com</a:t>
            </a:r>
            <a:r>
              <a:rPr lang="en-US" dirty="0"/>
              <a:t>/2020/06/24/5-pearls-on-inpatient-heart-failure/</a:t>
            </a:r>
          </a:p>
        </p:txBody>
      </p:sp>
    </p:spTree>
    <p:extLst>
      <p:ext uri="{BB962C8B-B14F-4D97-AF65-F5344CB8AC3E}">
        <p14:creationId xmlns:p14="http://schemas.microsoft.com/office/powerpoint/2010/main" val="382068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7C67-7DCA-EA39-7C35-7815FEA1B94E}"/>
              </a:ext>
            </a:extLst>
          </p:cNvPr>
          <p:cNvSpPr>
            <a:spLocks noGrp="1"/>
          </p:cNvSpPr>
          <p:nvPr>
            <p:ph type="title"/>
          </p:nvPr>
        </p:nvSpPr>
        <p:spPr/>
        <p:txBody>
          <a:bodyPr/>
          <a:lstStyle/>
          <a:p>
            <a:r>
              <a:rPr lang="en-US" dirty="0"/>
              <a:t>POSTSCRIPT: ADVOR TRIAL NEJM 2022</a:t>
            </a:r>
          </a:p>
        </p:txBody>
      </p:sp>
      <p:sp>
        <p:nvSpPr>
          <p:cNvPr id="3" name="Content Placeholder 2">
            <a:extLst>
              <a:ext uri="{FF2B5EF4-FFF2-40B4-BE49-F238E27FC236}">
                <a16:creationId xmlns:a16="http://schemas.microsoft.com/office/drawing/2014/main" id="{A4FB3591-AAD3-6694-0819-370654573888}"/>
              </a:ext>
            </a:extLst>
          </p:cNvPr>
          <p:cNvSpPr>
            <a:spLocks noGrp="1"/>
          </p:cNvSpPr>
          <p:nvPr>
            <p:ph idx="1"/>
          </p:nvPr>
        </p:nvSpPr>
        <p:spPr/>
        <p:txBody>
          <a:bodyPr/>
          <a:lstStyle/>
          <a:p>
            <a:r>
              <a:rPr lang="en-US" dirty="0"/>
              <a:t>https://</a:t>
            </a:r>
            <a:r>
              <a:rPr lang="en-US" dirty="0" err="1"/>
              <a:t>www.nejm.org</a:t>
            </a:r>
            <a:r>
              <a:rPr lang="en-US" dirty="0"/>
              <a:t>/</a:t>
            </a:r>
            <a:r>
              <a:rPr lang="en-US" dirty="0" err="1"/>
              <a:t>doi</a:t>
            </a:r>
            <a:r>
              <a:rPr lang="en-US" dirty="0"/>
              <a:t>/pdf/10.1056/NEJMoa2203094</a:t>
            </a:r>
          </a:p>
        </p:txBody>
      </p:sp>
    </p:spTree>
    <p:extLst>
      <p:ext uri="{BB962C8B-B14F-4D97-AF65-F5344CB8AC3E}">
        <p14:creationId xmlns:p14="http://schemas.microsoft.com/office/powerpoint/2010/main" val="365824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a:xfrm>
            <a:off x="714521" y="873242"/>
            <a:ext cx="6215743" cy="1325563"/>
          </a:xfrm>
        </p:spPr>
        <p:txBody>
          <a:bodyPr>
            <a:normAutofit fontScale="90000"/>
          </a:bodyPr>
          <a:lstStyle/>
          <a:p>
            <a:r>
              <a:rPr lang="en-US" dirty="0"/>
              <a:t>Criteria to evaluate the potential impact of a line of inquiry</a:t>
            </a:r>
          </a:p>
        </p:txBody>
      </p:sp>
      <p:pic>
        <p:nvPicPr>
          <p:cNvPr id="4" name="Picture 3">
            <a:extLst>
              <a:ext uri="{FF2B5EF4-FFF2-40B4-BE49-F238E27FC236}">
                <a16:creationId xmlns:a16="http://schemas.microsoft.com/office/drawing/2014/main" id="{3A716547-913D-2740-90C6-58DCB5F39C3B}"/>
              </a:ext>
            </a:extLst>
          </p:cNvPr>
          <p:cNvPicPr>
            <a:picLocks noChangeAspect="1"/>
          </p:cNvPicPr>
          <p:nvPr/>
        </p:nvPicPr>
        <p:blipFill>
          <a:blip r:embed="rId3"/>
          <a:stretch>
            <a:fillRect/>
          </a:stretch>
        </p:blipFill>
        <p:spPr>
          <a:xfrm>
            <a:off x="7438879" y="681037"/>
            <a:ext cx="4038600" cy="5473700"/>
          </a:xfrm>
          <a:prstGeom prst="rect">
            <a:avLst/>
          </a:prstGeom>
        </p:spPr>
      </p:pic>
      <p:pic>
        <p:nvPicPr>
          <p:cNvPr id="3074" name="Picture 2" descr="Screen Shot 2017-02-03 at 9.57.11 pm">
            <a:extLst>
              <a:ext uri="{FF2B5EF4-FFF2-40B4-BE49-F238E27FC236}">
                <a16:creationId xmlns:a16="http://schemas.microsoft.com/office/drawing/2014/main" id="{8A9F10B6-F270-6F41-BBA9-DAD126E971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521" y="3280574"/>
            <a:ext cx="6593058" cy="2704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10;&#10;Description automatically generated">
            <a:extLst>
              <a:ext uri="{FF2B5EF4-FFF2-40B4-BE49-F238E27FC236}">
                <a16:creationId xmlns:a16="http://schemas.microsoft.com/office/drawing/2014/main" id="{039069FB-F49B-284F-B1EC-123A06467EBF}"/>
              </a:ext>
            </a:extLst>
          </p:cNvPr>
          <p:cNvPicPr>
            <a:picLocks noChangeAspect="1"/>
          </p:cNvPicPr>
          <p:nvPr/>
        </p:nvPicPr>
        <p:blipFill>
          <a:blip r:embed="rId5"/>
          <a:stretch>
            <a:fillRect/>
          </a:stretch>
        </p:blipFill>
        <p:spPr>
          <a:xfrm>
            <a:off x="2184400" y="2514600"/>
            <a:ext cx="7823200" cy="1828800"/>
          </a:xfrm>
          <a:prstGeom prst="rect">
            <a:avLst/>
          </a:prstGeom>
        </p:spPr>
      </p:pic>
    </p:spTree>
    <p:extLst>
      <p:ext uri="{BB962C8B-B14F-4D97-AF65-F5344CB8AC3E}">
        <p14:creationId xmlns:p14="http://schemas.microsoft.com/office/powerpoint/2010/main" val="173078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B607-2D22-A748-B07A-0ACCC95010D4}"/>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92FB2E17-7D6B-8C42-A246-8063FE8A2AA1}"/>
              </a:ext>
            </a:extLst>
          </p:cNvPr>
          <p:cNvSpPr>
            <a:spLocks noGrp="1"/>
          </p:cNvSpPr>
          <p:nvPr>
            <p:ph idx="1"/>
          </p:nvPr>
        </p:nvSpPr>
        <p:spPr/>
        <p:txBody>
          <a:bodyPr>
            <a:normAutofit lnSpcReduction="10000"/>
          </a:bodyPr>
          <a:lstStyle/>
          <a:p>
            <a:r>
              <a:rPr lang="en-US" dirty="0"/>
              <a:t>51M with COPD (FEV1 55% predicted, F/F 67% predicted), morbid obesity, T2DM, </a:t>
            </a:r>
            <a:r>
              <a:rPr lang="en-US" dirty="0" err="1"/>
              <a:t>HFpEF</a:t>
            </a:r>
            <a:r>
              <a:rPr lang="en-US" dirty="0"/>
              <a:t>, untreated severe OSA, pulmonary hypertension (</a:t>
            </a:r>
            <a:r>
              <a:rPr lang="en-US" dirty="0" err="1"/>
              <a:t>mPAP</a:t>
            </a:r>
            <a:r>
              <a:rPr lang="en-US" dirty="0"/>
              <a:t> 40, PCWP 15) and chronic </a:t>
            </a:r>
            <a:r>
              <a:rPr lang="en-US" dirty="0" err="1"/>
              <a:t>hypercarbic</a:t>
            </a:r>
            <a:r>
              <a:rPr lang="en-US" dirty="0"/>
              <a:t> and hypoxemic respiratory failure (4L), and </a:t>
            </a:r>
            <a:r>
              <a:rPr lang="en-US" dirty="0" err="1"/>
              <a:t>alcohol+nicotine</a:t>
            </a:r>
            <a:r>
              <a:rPr lang="en-US" dirty="0"/>
              <a:t> use d/o’s</a:t>
            </a:r>
          </a:p>
          <a:p>
            <a:r>
              <a:rPr lang="en-US" dirty="0"/>
              <a:t>Presented with abdominal and scrotal edema over 1-2 weeks</a:t>
            </a:r>
          </a:p>
          <a:p>
            <a:r>
              <a:rPr lang="en-US" dirty="0"/>
              <a:t>VS: T 37.0C, HR 118, Resp 20, BP 166/85, 95% on 5L O2, BMI 55.7</a:t>
            </a:r>
          </a:p>
          <a:p>
            <a:r>
              <a:rPr lang="en-US" dirty="0"/>
              <a:t>Admitted to medicine. </a:t>
            </a:r>
            <a:r>
              <a:rPr lang="en-US" dirty="0" err="1"/>
              <a:t>Diuresed</a:t>
            </a:r>
            <a:r>
              <a:rPr lang="en-US" dirty="0"/>
              <a:t> 1-2L daily. Not getting out of bed.</a:t>
            </a:r>
          </a:p>
          <a:p>
            <a:r>
              <a:rPr lang="en-US" dirty="0"/>
              <a:t>“Suspect near euvolemia due to contraction alkalosis”</a:t>
            </a:r>
          </a:p>
          <a:p>
            <a:r>
              <a:rPr lang="en-US" dirty="0"/>
              <a:t>Transferred to MICU 3 days into hospitalization due to hypoxemia requiring HFNC 70%. </a:t>
            </a:r>
          </a:p>
          <a:p>
            <a:endParaRPr lang="en-US" dirty="0"/>
          </a:p>
        </p:txBody>
      </p:sp>
    </p:spTree>
    <p:extLst>
      <p:ext uri="{BB962C8B-B14F-4D97-AF65-F5344CB8AC3E}">
        <p14:creationId xmlns:p14="http://schemas.microsoft.com/office/powerpoint/2010/main" val="376178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6A0E-440C-FC48-BBC6-AABDE554DA44}"/>
              </a:ext>
            </a:extLst>
          </p:cNvPr>
          <p:cNvSpPr>
            <a:spLocks noGrp="1"/>
          </p:cNvSpPr>
          <p:nvPr>
            <p:ph type="title"/>
          </p:nvPr>
        </p:nvSpPr>
        <p:spPr/>
        <p:txBody>
          <a:bodyPr/>
          <a:lstStyle/>
          <a:p>
            <a:r>
              <a:rPr lang="en-US" dirty="0"/>
              <a:t>Admitted to ICU</a:t>
            </a:r>
          </a:p>
        </p:txBody>
      </p:sp>
      <p:sp>
        <p:nvSpPr>
          <p:cNvPr id="3" name="Content Placeholder 2">
            <a:extLst>
              <a:ext uri="{FF2B5EF4-FFF2-40B4-BE49-F238E27FC236}">
                <a16:creationId xmlns:a16="http://schemas.microsoft.com/office/drawing/2014/main" id="{2624C16E-D5D4-FE43-9586-FADD1C416FEB}"/>
              </a:ext>
            </a:extLst>
          </p:cNvPr>
          <p:cNvSpPr>
            <a:spLocks noGrp="1"/>
          </p:cNvSpPr>
          <p:nvPr>
            <p:ph idx="1"/>
          </p:nvPr>
        </p:nvSpPr>
        <p:spPr>
          <a:xfrm>
            <a:off x="838200" y="1825625"/>
            <a:ext cx="6651171" cy="4667250"/>
          </a:xfrm>
        </p:spPr>
        <p:txBody>
          <a:bodyPr/>
          <a:lstStyle/>
          <a:p>
            <a:r>
              <a:rPr lang="en-US" dirty="0"/>
              <a:t>In ED: CBC normal except macrocytosis 102.3. CMP normal except CO2 40 (</a:t>
            </a:r>
            <a:r>
              <a:rPr lang="en-US" dirty="0" err="1"/>
              <a:t>sCr</a:t>
            </a:r>
            <a:r>
              <a:rPr lang="en-US" dirty="0"/>
              <a:t> 0.77)</a:t>
            </a:r>
          </a:p>
          <a:p>
            <a:r>
              <a:rPr lang="en-US" dirty="0"/>
              <a:t>On transfer to ICU: 7.43 / 80.5 / 71 on 15L. Measured HCO3 45</a:t>
            </a:r>
          </a:p>
          <a:p>
            <a:r>
              <a:rPr lang="en-US" dirty="0"/>
              <a:t>TTE shows RVSP 69, dilated 3.4 cm IVC. RV enlargement (RVIDD 6cm) with maintained contractile function (TAPSE 2.1cm). LV relatively normal left side function and filling pressure. No shunt by bubble.</a:t>
            </a:r>
          </a:p>
        </p:txBody>
      </p:sp>
      <p:pic>
        <p:nvPicPr>
          <p:cNvPr id="5" name="Picture 4" descr="A close-up of a x-ray&#10;&#10;Description automatically generated with low confidence">
            <a:extLst>
              <a:ext uri="{FF2B5EF4-FFF2-40B4-BE49-F238E27FC236}">
                <a16:creationId xmlns:a16="http://schemas.microsoft.com/office/drawing/2014/main" id="{6124423A-CD19-9C4D-A9D3-EA6177FB26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3602" y="107156"/>
            <a:ext cx="4226792" cy="3436937"/>
          </a:xfrm>
          <a:prstGeom prst="rect">
            <a:avLst/>
          </a:prstGeom>
        </p:spPr>
      </p:pic>
      <p:pic>
        <p:nvPicPr>
          <p:cNvPr id="7" name="Picture 6" descr="A picture containing X-ray film, waterfall, nature, water&#10;&#10;Description automatically generated">
            <a:extLst>
              <a:ext uri="{FF2B5EF4-FFF2-40B4-BE49-F238E27FC236}">
                <a16:creationId xmlns:a16="http://schemas.microsoft.com/office/drawing/2014/main" id="{08853E42-1D8C-7E4F-B1B0-7C8A8F45A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3602" y="3416891"/>
            <a:ext cx="4226792" cy="3333953"/>
          </a:xfrm>
          <a:prstGeom prst="rect">
            <a:avLst/>
          </a:prstGeom>
        </p:spPr>
      </p:pic>
    </p:spTree>
    <p:extLst>
      <p:ext uri="{BB962C8B-B14F-4D97-AF65-F5344CB8AC3E}">
        <p14:creationId xmlns:p14="http://schemas.microsoft.com/office/powerpoint/2010/main" val="260775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CB77-7AE6-664F-8423-2B3036C19501}"/>
              </a:ext>
            </a:extLst>
          </p:cNvPr>
          <p:cNvSpPr>
            <a:spLocks noGrp="1"/>
          </p:cNvSpPr>
          <p:nvPr>
            <p:ph type="title"/>
          </p:nvPr>
        </p:nvSpPr>
        <p:spPr>
          <a:xfrm>
            <a:off x="838200" y="529015"/>
            <a:ext cx="10515600" cy="1325563"/>
          </a:xfrm>
        </p:spPr>
        <p:txBody>
          <a:bodyPr>
            <a:normAutofit/>
          </a:bodyPr>
          <a:lstStyle/>
          <a:p>
            <a:r>
              <a:rPr lang="en-US" dirty="0"/>
              <a:t>Diagnosis: Acute on Chronic </a:t>
            </a:r>
            <a:r>
              <a:rPr lang="en-US" dirty="0" err="1"/>
              <a:t>Hypercapneic</a:t>
            </a:r>
            <a:r>
              <a:rPr lang="en-US" dirty="0"/>
              <a:t> and Hypoxemic Respiratory Failure</a:t>
            </a:r>
          </a:p>
        </p:txBody>
      </p:sp>
      <p:sp>
        <p:nvSpPr>
          <p:cNvPr id="3" name="Content Placeholder 2">
            <a:extLst>
              <a:ext uri="{FF2B5EF4-FFF2-40B4-BE49-F238E27FC236}">
                <a16:creationId xmlns:a16="http://schemas.microsoft.com/office/drawing/2014/main" id="{D21B144E-56E1-5949-BAF1-A55B6486D597}"/>
              </a:ext>
            </a:extLst>
          </p:cNvPr>
          <p:cNvSpPr>
            <a:spLocks noGrp="1"/>
          </p:cNvSpPr>
          <p:nvPr>
            <p:ph idx="1"/>
          </p:nvPr>
        </p:nvSpPr>
        <p:spPr>
          <a:xfrm>
            <a:off x="838200" y="2141537"/>
            <a:ext cx="4919663" cy="4351338"/>
          </a:xfrm>
        </p:spPr>
        <p:txBody>
          <a:bodyPr/>
          <a:lstStyle/>
          <a:p>
            <a:r>
              <a:rPr lang="en-US" dirty="0"/>
              <a:t>Major Malfunction: Congestion</a:t>
            </a:r>
          </a:p>
          <a:p>
            <a:r>
              <a:rPr lang="en-US" dirty="0"/>
              <a:t>What do we do now?</a:t>
            </a:r>
          </a:p>
          <a:p>
            <a:endParaRPr lang="en-US" dirty="0"/>
          </a:p>
          <a:p>
            <a:endParaRPr lang="en-US" dirty="0"/>
          </a:p>
          <a:p>
            <a:endParaRPr lang="en-US" dirty="0"/>
          </a:p>
          <a:p>
            <a:endParaRPr lang="en-US" dirty="0"/>
          </a:p>
        </p:txBody>
      </p:sp>
      <p:pic>
        <p:nvPicPr>
          <p:cNvPr id="5126" name="Picture 6" descr="Emergency Water Discharge From The Dam TOP 5 -=HD=- GIF | Gfycat">
            <a:extLst>
              <a:ext uri="{FF2B5EF4-FFF2-40B4-BE49-F238E27FC236}">
                <a16:creationId xmlns:a16="http://schemas.microsoft.com/office/drawing/2014/main" id="{B703DBCD-B585-0741-BBFF-CA23993FBA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38463" y="3429000"/>
            <a:ext cx="56388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2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1B256-9A76-E041-8B2D-57B6249052BB}"/>
              </a:ext>
            </a:extLst>
          </p:cNvPr>
          <p:cNvSpPr>
            <a:spLocks noGrp="1"/>
          </p:cNvSpPr>
          <p:nvPr>
            <p:ph idx="1"/>
          </p:nvPr>
        </p:nvSpPr>
        <p:spPr>
          <a:xfrm>
            <a:off x="838200" y="399595"/>
            <a:ext cx="10515600" cy="4351338"/>
          </a:xfrm>
        </p:spPr>
        <p:txBody>
          <a:bodyPr/>
          <a:lstStyle/>
          <a:p>
            <a:pPr marL="0" indent="0">
              <a:buNone/>
            </a:pPr>
            <a:r>
              <a:rPr lang="en-US" dirty="0"/>
              <a:t>“Despite hospitalization for HF being exceptionally common, expensive, and morbid, we have not a single Class I Level of Evidence: A guideline recommendation to guide our care of these patients”</a:t>
            </a:r>
          </a:p>
        </p:txBody>
      </p:sp>
      <p:sp>
        <p:nvSpPr>
          <p:cNvPr id="4" name="AutoShape 2">
            <a:extLst>
              <a:ext uri="{FF2B5EF4-FFF2-40B4-BE49-F238E27FC236}">
                <a16:creationId xmlns:a16="http://schemas.microsoft.com/office/drawing/2014/main" id="{541D6FA3-28DC-B34C-A804-6B5FA5F0CD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726F86AE-7C07-A64F-8B72-8CFDB2C6692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25F94AE-BB9C-524C-B287-B1B4FBB9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6603" y="1818836"/>
            <a:ext cx="6406768" cy="4687355"/>
          </a:xfrm>
          <a:prstGeom prst="rect">
            <a:avLst/>
          </a:prstGeom>
        </p:spPr>
      </p:pic>
    </p:spTree>
    <p:extLst>
      <p:ext uri="{BB962C8B-B14F-4D97-AF65-F5344CB8AC3E}">
        <p14:creationId xmlns:p14="http://schemas.microsoft.com/office/powerpoint/2010/main" val="87249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1B256-9A76-E041-8B2D-57B6249052BB}"/>
              </a:ext>
            </a:extLst>
          </p:cNvPr>
          <p:cNvSpPr>
            <a:spLocks noGrp="1"/>
          </p:cNvSpPr>
          <p:nvPr>
            <p:ph idx="1"/>
          </p:nvPr>
        </p:nvSpPr>
        <p:spPr>
          <a:xfrm>
            <a:off x="838200" y="399595"/>
            <a:ext cx="10515600" cy="4351338"/>
          </a:xfrm>
        </p:spPr>
        <p:txBody>
          <a:bodyPr/>
          <a:lstStyle/>
          <a:p>
            <a:pPr marL="0" indent="0">
              <a:buNone/>
            </a:pPr>
            <a:r>
              <a:rPr lang="en-US" dirty="0"/>
              <a:t>“Despite hospitalization for HF being exceptionally common, expensive, and morbid, we have not a single Class I Level of Evidence: A guideline recommendation to guide our care of these patients”</a:t>
            </a:r>
          </a:p>
        </p:txBody>
      </p:sp>
      <p:sp>
        <p:nvSpPr>
          <p:cNvPr id="4" name="AutoShape 2">
            <a:extLst>
              <a:ext uri="{FF2B5EF4-FFF2-40B4-BE49-F238E27FC236}">
                <a16:creationId xmlns:a16="http://schemas.microsoft.com/office/drawing/2014/main" id="{541D6FA3-28DC-B34C-A804-6B5FA5F0CD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726F86AE-7C07-A64F-8B72-8CFDB2C6692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25F94AE-BB9C-524C-B287-B1B4FBB9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6603" y="1818836"/>
            <a:ext cx="6406768" cy="4687355"/>
          </a:xfrm>
          <a:prstGeom prst="rect">
            <a:avLst/>
          </a:prstGeom>
        </p:spPr>
      </p:pic>
      <p:sp>
        <p:nvSpPr>
          <p:cNvPr id="2" name="Donut 1">
            <a:extLst>
              <a:ext uri="{FF2B5EF4-FFF2-40B4-BE49-F238E27FC236}">
                <a16:creationId xmlns:a16="http://schemas.microsoft.com/office/drawing/2014/main" id="{B5CC5722-1503-6941-BF86-C827F50F4C91}"/>
              </a:ext>
            </a:extLst>
          </p:cNvPr>
          <p:cNvSpPr/>
          <p:nvPr/>
        </p:nvSpPr>
        <p:spPr>
          <a:xfrm>
            <a:off x="4441371" y="4621409"/>
            <a:ext cx="2536372" cy="450413"/>
          </a:xfrm>
          <a:prstGeom prst="donut">
            <a:avLst>
              <a:gd name="adj" fmla="val 10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Donut 6">
            <a:extLst>
              <a:ext uri="{FF2B5EF4-FFF2-40B4-BE49-F238E27FC236}">
                <a16:creationId xmlns:a16="http://schemas.microsoft.com/office/drawing/2014/main" id="{F88A2E09-2009-154C-8E06-E0AE48D065A6}"/>
              </a:ext>
            </a:extLst>
          </p:cNvPr>
          <p:cNvSpPr/>
          <p:nvPr/>
        </p:nvSpPr>
        <p:spPr>
          <a:xfrm>
            <a:off x="6591298" y="2352912"/>
            <a:ext cx="2536372" cy="1165662"/>
          </a:xfrm>
          <a:prstGeom prst="donut">
            <a:avLst>
              <a:gd name="adj" fmla="val 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EB31D5CF-E49F-C644-A071-C1A015145856}"/>
              </a:ext>
            </a:extLst>
          </p:cNvPr>
          <p:cNvSpPr/>
          <p:nvPr/>
        </p:nvSpPr>
        <p:spPr>
          <a:xfrm>
            <a:off x="4163783" y="5959430"/>
            <a:ext cx="3129646" cy="576943"/>
          </a:xfrm>
          <a:prstGeom prst="donut">
            <a:avLst>
              <a:gd name="adj" fmla="val 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1629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14593</TotalTime>
  <Words>4432</Words>
  <Application>Microsoft Macintosh PowerPoint</Application>
  <PresentationFormat>Widescreen</PresentationFormat>
  <Paragraphs>332</Paragraphs>
  <Slides>39</Slides>
  <Notes>30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 Unicode MS</vt:lpstr>
      <vt:lpstr>Arial</vt:lpstr>
      <vt:lpstr>Calibri</vt:lpstr>
      <vt:lpstr>Calibri Light</vt:lpstr>
      <vt:lpstr>Office Theme</vt:lpstr>
      <vt:lpstr>On Diuresis</vt:lpstr>
      <vt:lpstr>On Diuresis</vt:lpstr>
      <vt:lpstr>Criteria to evaluate the potential impact of work in an area</vt:lpstr>
      <vt:lpstr>Criteria to evaluate the potential impact of a line of inquiry</vt:lpstr>
      <vt:lpstr>Case Presentation</vt:lpstr>
      <vt:lpstr>Admitted to ICU</vt:lpstr>
      <vt:lpstr>Diagnosis: Acute on Chronic Hypercapneic and Hypoxemic Respiratory Failure</vt:lpstr>
      <vt:lpstr>PowerPoint Presentation</vt:lpstr>
      <vt:lpstr>PowerPoint Presentation</vt:lpstr>
      <vt:lpstr>A brief review of pathophysiology of congestion</vt:lpstr>
      <vt:lpstr>4 Issues in Diuresis, revisited</vt:lpstr>
      <vt:lpstr>How do you choose your initial Lasix dose?</vt:lpstr>
      <vt:lpstr>Furosemide Pharmacokinetics</vt:lpstr>
      <vt:lpstr>GFR estimate in Critical illness</vt:lpstr>
      <vt:lpstr>N of 1 Trial</vt:lpstr>
      <vt:lpstr>Loop diuretic physiology – symptoms not sufficient to guide decongestion</vt:lpstr>
      <vt:lpstr>Toxicity without volume depletion?</vt:lpstr>
      <vt:lpstr>4 Issues in Diuresis, revisited</vt:lpstr>
      <vt:lpstr>What other initial orders are important? </vt:lpstr>
      <vt:lpstr>Salt and Fluid Restriction</vt:lpstr>
      <vt:lpstr>Salt and Fluid Restriction causes… thirst</vt:lpstr>
      <vt:lpstr>4 Issues in Diuresis, revisited</vt:lpstr>
      <vt:lpstr>What is your goal in the next 24 hours?</vt:lpstr>
      <vt:lpstr>Return to case:</vt:lpstr>
      <vt:lpstr>What is the problem with I/O and Kg?</vt:lpstr>
      <vt:lpstr>Natriuresis varies widely during diuresis</vt:lpstr>
      <vt:lpstr>Urine composition by time</vt:lpstr>
      <vt:lpstr>Braking Phenomenon (of natriuresis)</vt:lpstr>
      <vt:lpstr>Discordant Diuresis and Natriuresis</vt:lpstr>
      <vt:lpstr>Natriuresis based decongestion</vt:lpstr>
      <vt:lpstr>Does it work?</vt:lpstr>
      <vt:lpstr>4 Issues in Diuresis, revisited</vt:lpstr>
      <vt:lpstr>“Suspect near euvolemia due to contraction alkalosis” </vt:lpstr>
      <vt:lpstr>Diurese until sCr clearly increases</vt:lpstr>
      <vt:lpstr>Decision Tree</vt:lpstr>
      <vt:lpstr>Case Resolution</vt:lpstr>
      <vt:lpstr>Take home points:</vt:lpstr>
      <vt:lpstr>References: </vt:lpstr>
      <vt:lpstr>POSTSCRIPT: ADVOR TRIAL NEJM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PGR – Value Concordant care in the ICU</dc:title>
  <dc:creator>BRIAN LOCKE</dc:creator>
  <cp:lastModifiedBy>BRIAN LOCKE</cp:lastModifiedBy>
  <cp:revision>82</cp:revision>
  <dcterms:created xsi:type="dcterms:W3CDTF">2020-12-03T13:42:37Z</dcterms:created>
  <dcterms:modified xsi:type="dcterms:W3CDTF">2022-08-27T21:52:31Z</dcterms:modified>
</cp:coreProperties>
</file>